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 id="2147483660" r:id="rId2"/>
    <p:sldMasterId id="2147483693" r:id="rId3"/>
    <p:sldMasterId id="2147483741" r:id="rId4"/>
  </p:sldMasterIdLst>
  <p:notesMasterIdLst>
    <p:notesMasterId r:id="rId41"/>
  </p:notesMasterIdLst>
  <p:handoutMasterIdLst>
    <p:handoutMasterId r:id="rId42"/>
  </p:handoutMasterIdLst>
  <p:sldIdLst>
    <p:sldId id="267" r:id="rId5"/>
    <p:sldId id="497" r:id="rId6"/>
    <p:sldId id="527" r:id="rId7"/>
    <p:sldId id="529" r:id="rId8"/>
    <p:sldId id="538" r:id="rId9"/>
    <p:sldId id="530" r:id="rId10"/>
    <p:sldId id="540" r:id="rId11"/>
    <p:sldId id="557" r:id="rId12"/>
    <p:sldId id="558" r:id="rId13"/>
    <p:sldId id="547" r:id="rId14"/>
    <p:sldId id="531" r:id="rId15"/>
    <p:sldId id="543" r:id="rId16"/>
    <p:sldId id="549" r:id="rId17"/>
    <p:sldId id="550" r:id="rId18"/>
    <p:sldId id="551" r:id="rId19"/>
    <p:sldId id="556" r:id="rId20"/>
    <p:sldId id="542" r:id="rId21"/>
    <p:sldId id="559" r:id="rId22"/>
    <p:sldId id="560" r:id="rId23"/>
    <p:sldId id="544" r:id="rId24"/>
    <p:sldId id="561" r:id="rId25"/>
    <p:sldId id="563" r:id="rId26"/>
    <p:sldId id="564" r:id="rId27"/>
    <p:sldId id="545" r:id="rId28"/>
    <p:sldId id="548" r:id="rId29"/>
    <p:sldId id="546" r:id="rId30"/>
    <p:sldId id="539" r:id="rId31"/>
    <p:sldId id="562" r:id="rId32"/>
    <p:sldId id="536" r:id="rId33"/>
    <p:sldId id="565" r:id="rId34"/>
    <p:sldId id="537" r:id="rId35"/>
    <p:sldId id="552" r:id="rId36"/>
    <p:sldId id="554" r:id="rId37"/>
    <p:sldId id="553" r:id="rId38"/>
    <p:sldId id="555" r:id="rId39"/>
    <p:sldId id="518" r:id="rId4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B8C793B8-C8C3-674A-B727-B6E29CFC9DA2}">
          <p14:sldIdLst>
            <p14:sldId id="267"/>
            <p14:sldId id="497"/>
            <p14:sldId id="527"/>
            <p14:sldId id="529"/>
            <p14:sldId id="538"/>
            <p14:sldId id="530"/>
            <p14:sldId id="540"/>
            <p14:sldId id="557"/>
            <p14:sldId id="558"/>
            <p14:sldId id="547"/>
            <p14:sldId id="531"/>
            <p14:sldId id="543"/>
            <p14:sldId id="549"/>
            <p14:sldId id="550"/>
            <p14:sldId id="551"/>
            <p14:sldId id="556"/>
            <p14:sldId id="542"/>
            <p14:sldId id="559"/>
            <p14:sldId id="560"/>
            <p14:sldId id="544"/>
            <p14:sldId id="561"/>
            <p14:sldId id="563"/>
            <p14:sldId id="564"/>
            <p14:sldId id="545"/>
            <p14:sldId id="548"/>
            <p14:sldId id="546"/>
            <p14:sldId id="539"/>
            <p14:sldId id="562"/>
            <p14:sldId id="536"/>
            <p14:sldId id="565"/>
            <p14:sldId id="537"/>
            <p14:sldId id="552"/>
            <p14:sldId id="554"/>
            <p14:sldId id="553"/>
            <p14:sldId id="555"/>
            <p14:sldId id="51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6E1"/>
    <a:srgbClr val="FA3C4E"/>
    <a:srgbClr val="E40613"/>
    <a:srgbClr val="E30613"/>
    <a:srgbClr val="000080"/>
    <a:srgbClr val="800080"/>
    <a:srgbClr val="800040"/>
    <a:srgbClr val="D9222A"/>
    <a:srgbClr val="A46EA2"/>
    <a:srgbClr val="FDC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6283" autoAdjust="0"/>
  </p:normalViewPr>
  <p:slideViewPr>
    <p:cSldViewPr snapToGrid="0" snapToObjects="1" showGuides="1">
      <p:cViewPr varScale="1">
        <p:scale>
          <a:sx n="66" d="100"/>
          <a:sy n="66" d="100"/>
        </p:scale>
        <p:origin x="1536" y="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714"/>
    </p:cViewPr>
  </p:sorterViewPr>
  <p:notesViewPr>
    <p:cSldViewPr snapToGrid="0" snapToObjects="1" showGuides="1">
      <p:cViewPr varScale="1">
        <p:scale>
          <a:sx n="70" d="100"/>
          <a:sy n="70" d="100"/>
        </p:scale>
        <p:origin x="2970" y="5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88406D5F-DA6A-C44A-B3C2-9AF900CEE67A}"/>
              </a:ext>
            </a:extLst>
          </p:cNvPr>
          <p:cNvSpPr>
            <a:spLocks noGrp="1"/>
          </p:cNvSpPr>
          <p:nvPr>
            <p:ph type="hdr" sz="quarter"/>
          </p:nvPr>
        </p:nvSpPr>
        <p:spPr>
          <a:xfrm>
            <a:off x="0" y="1"/>
            <a:ext cx="2945660" cy="497679"/>
          </a:xfrm>
          <a:prstGeom prst="rect">
            <a:avLst/>
          </a:prstGeom>
        </p:spPr>
        <p:txBody>
          <a:bodyPr vert="horz" lIns="91275" tIns="45638" rIns="91275" bIns="45638" rtlCol="0"/>
          <a:lstStyle>
            <a:lvl1pPr algn="l">
              <a:defRPr sz="1200"/>
            </a:lvl1pPr>
          </a:lstStyle>
          <a:p>
            <a:endParaRPr lang="it-IT"/>
          </a:p>
        </p:txBody>
      </p:sp>
      <p:sp>
        <p:nvSpPr>
          <p:cNvPr id="3" name="Segnaposto data 2">
            <a:extLst>
              <a:ext uri="{FF2B5EF4-FFF2-40B4-BE49-F238E27FC236}">
                <a16:creationId xmlns:a16="http://schemas.microsoft.com/office/drawing/2014/main" id="{6E9224AB-E3F1-B037-9210-2EFE38C265B4}"/>
              </a:ext>
            </a:extLst>
          </p:cNvPr>
          <p:cNvSpPr>
            <a:spLocks noGrp="1"/>
          </p:cNvSpPr>
          <p:nvPr>
            <p:ph type="dt" sz="quarter" idx="1"/>
          </p:nvPr>
        </p:nvSpPr>
        <p:spPr>
          <a:xfrm>
            <a:off x="3850432" y="1"/>
            <a:ext cx="2945660" cy="497679"/>
          </a:xfrm>
          <a:prstGeom prst="rect">
            <a:avLst/>
          </a:prstGeom>
        </p:spPr>
        <p:txBody>
          <a:bodyPr vert="horz" lIns="91275" tIns="45638" rIns="91275" bIns="45638" rtlCol="0"/>
          <a:lstStyle>
            <a:lvl1pPr algn="r">
              <a:defRPr sz="1200"/>
            </a:lvl1pPr>
          </a:lstStyle>
          <a:p>
            <a:fld id="{E3010AB6-CDB4-41A4-B772-77004FAD6142}" type="datetimeFigureOut">
              <a:rPr lang="it-IT" smtClean="0"/>
              <a:t>03/11/2023</a:t>
            </a:fld>
            <a:endParaRPr lang="it-IT"/>
          </a:p>
        </p:txBody>
      </p:sp>
      <p:sp>
        <p:nvSpPr>
          <p:cNvPr id="4" name="Segnaposto piè di pagina 3">
            <a:extLst>
              <a:ext uri="{FF2B5EF4-FFF2-40B4-BE49-F238E27FC236}">
                <a16:creationId xmlns:a16="http://schemas.microsoft.com/office/drawing/2014/main" id="{DD19D6B7-F82F-7732-ECCB-38628AC84786}"/>
              </a:ext>
            </a:extLst>
          </p:cNvPr>
          <p:cNvSpPr>
            <a:spLocks noGrp="1"/>
          </p:cNvSpPr>
          <p:nvPr>
            <p:ph type="ftr" sz="quarter" idx="2"/>
          </p:nvPr>
        </p:nvSpPr>
        <p:spPr>
          <a:xfrm>
            <a:off x="0" y="9428959"/>
            <a:ext cx="2945660" cy="497679"/>
          </a:xfrm>
          <a:prstGeom prst="rect">
            <a:avLst/>
          </a:prstGeom>
        </p:spPr>
        <p:txBody>
          <a:bodyPr vert="horz" lIns="91275" tIns="45638" rIns="91275" bIns="45638"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3462E9CE-4043-0F9C-1CBB-8E827DFC1238}"/>
              </a:ext>
            </a:extLst>
          </p:cNvPr>
          <p:cNvSpPr>
            <a:spLocks noGrp="1"/>
          </p:cNvSpPr>
          <p:nvPr>
            <p:ph type="sldNum" sz="quarter" idx="3"/>
          </p:nvPr>
        </p:nvSpPr>
        <p:spPr>
          <a:xfrm>
            <a:off x="3850432" y="9428959"/>
            <a:ext cx="2945660" cy="497679"/>
          </a:xfrm>
          <a:prstGeom prst="rect">
            <a:avLst/>
          </a:prstGeom>
        </p:spPr>
        <p:txBody>
          <a:bodyPr vert="horz" lIns="91275" tIns="45638" rIns="91275" bIns="45638" rtlCol="0" anchor="b"/>
          <a:lstStyle>
            <a:lvl1pPr algn="r">
              <a:defRPr sz="1200"/>
            </a:lvl1pPr>
          </a:lstStyle>
          <a:p>
            <a:fld id="{CF77C0FF-3AFE-416B-9C76-E12F79172022}" type="slidenum">
              <a:rPr lang="it-IT" smtClean="0"/>
              <a:t>‹N›</a:t>
            </a:fld>
            <a:endParaRPr lang="it-IT"/>
          </a:p>
        </p:txBody>
      </p:sp>
    </p:spTree>
    <p:extLst>
      <p:ext uri="{BB962C8B-B14F-4D97-AF65-F5344CB8AC3E}">
        <p14:creationId xmlns:p14="http://schemas.microsoft.com/office/powerpoint/2010/main" val="32036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60" cy="496332"/>
          </a:xfrm>
          <a:prstGeom prst="rect">
            <a:avLst/>
          </a:prstGeom>
        </p:spPr>
        <p:txBody>
          <a:bodyPr vert="horz" lIns="91275" tIns="45638" rIns="91275" bIns="45638" rtlCol="0"/>
          <a:lstStyle>
            <a:lvl1pPr algn="l">
              <a:defRPr sz="1200"/>
            </a:lvl1pPr>
          </a:lstStyle>
          <a:p>
            <a:endParaRPr lang="it-IT"/>
          </a:p>
        </p:txBody>
      </p:sp>
      <p:sp>
        <p:nvSpPr>
          <p:cNvPr id="3" name="Segnaposto data 2"/>
          <p:cNvSpPr>
            <a:spLocks noGrp="1"/>
          </p:cNvSpPr>
          <p:nvPr>
            <p:ph type="dt" idx="1"/>
          </p:nvPr>
        </p:nvSpPr>
        <p:spPr>
          <a:xfrm>
            <a:off x="3850443" y="0"/>
            <a:ext cx="2945660" cy="496332"/>
          </a:xfrm>
          <a:prstGeom prst="rect">
            <a:avLst/>
          </a:prstGeom>
        </p:spPr>
        <p:txBody>
          <a:bodyPr vert="horz" lIns="91275" tIns="45638" rIns="91275" bIns="45638" rtlCol="0"/>
          <a:lstStyle>
            <a:lvl1pPr algn="r">
              <a:defRPr sz="1200"/>
            </a:lvl1pPr>
          </a:lstStyle>
          <a:p>
            <a:fld id="{6AD6AB9E-3083-394D-870A-525C05A8BA17}" type="datetimeFigureOut">
              <a:rPr lang="it-IT" smtClean="0"/>
              <a:t>03/11/2023</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75" tIns="45638" rIns="91275" bIns="45638" rtlCol="0" anchor="ctr"/>
          <a:lstStyle/>
          <a:p>
            <a:endParaRPr lang="it-IT"/>
          </a:p>
        </p:txBody>
      </p:sp>
      <p:sp>
        <p:nvSpPr>
          <p:cNvPr id="5" name="Segnaposto note 4"/>
          <p:cNvSpPr>
            <a:spLocks noGrp="1"/>
          </p:cNvSpPr>
          <p:nvPr>
            <p:ph type="body" sz="quarter" idx="3"/>
          </p:nvPr>
        </p:nvSpPr>
        <p:spPr>
          <a:xfrm>
            <a:off x="679768" y="4715154"/>
            <a:ext cx="5438140" cy="4466987"/>
          </a:xfrm>
          <a:prstGeom prst="rect">
            <a:avLst/>
          </a:prstGeom>
        </p:spPr>
        <p:txBody>
          <a:bodyPr vert="horz" lIns="91275" tIns="45638" rIns="91275" bIns="45638"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60" cy="496332"/>
          </a:xfrm>
          <a:prstGeom prst="rect">
            <a:avLst/>
          </a:prstGeom>
        </p:spPr>
        <p:txBody>
          <a:bodyPr vert="horz" lIns="91275" tIns="45638" rIns="91275" bIns="45638"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60" cy="496332"/>
          </a:xfrm>
          <a:prstGeom prst="rect">
            <a:avLst/>
          </a:prstGeom>
        </p:spPr>
        <p:txBody>
          <a:bodyPr vert="horz" lIns="91275" tIns="45638" rIns="91275" bIns="45638" rtlCol="0" anchor="b"/>
          <a:lstStyle>
            <a:lvl1pPr algn="r">
              <a:defRPr sz="1200"/>
            </a:lvl1pPr>
          </a:lstStyle>
          <a:p>
            <a:fld id="{777D9C5F-A244-5344-B0FD-A81278BF26A6}" type="slidenum">
              <a:rPr lang="it-IT" smtClean="0"/>
              <a:t>‹N›</a:t>
            </a:fld>
            <a:endParaRPr lang="it-IT"/>
          </a:p>
        </p:txBody>
      </p:sp>
    </p:spTree>
    <p:extLst>
      <p:ext uri="{BB962C8B-B14F-4D97-AF65-F5344CB8AC3E}">
        <p14:creationId xmlns:p14="http://schemas.microsoft.com/office/powerpoint/2010/main" val="30423854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3</a:t>
            </a:fld>
            <a:endParaRPr lang="it-IT"/>
          </a:p>
        </p:txBody>
      </p:sp>
    </p:spTree>
    <p:extLst>
      <p:ext uri="{BB962C8B-B14F-4D97-AF65-F5344CB8AC3E}">
        <p14:creationId xmlns:p14="http://schemas.microsoft.com/office/powerpoint/2010/main" val="1104169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12</a:t>
            </a:fld>
            <a:endParaRPr lang="it-IT"/>
          </a:p>
        </p:txBody>
      </p:sp>
    </p:spTree>
    <p:extLst>
      <p:ext uri="{BB962C8B-B14F-4D97-AF65-F5344CB8AC3E}">
        <p14:creationId xmlns:p14="http://schemas.microsoft.com/office/powerpoint/2010/main" val="266039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13</a:t>
            </a:fld>
            <a:endParaRPr lang="it-IT"/>
          </a:p>
        </p:txBody>
      </p:sp>
    </p:spTree>
    <p:extLst>
      <p:ext uri="{BB962C8B-B14F-4D97-AF65-F5344CB8AC3E}">
        <p14:creationId xmlns:p14="http://schemas.microsoft.com/office/powerpoint/2010/main" val="2885754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14</a:t>
            </a:fld>
            <a:endParaRPr lang="it-IT"/>
          </a:p>
        </p:txBody>
      </p:sp>
    </p:spTree>
    <p:extLst>
      <p:ext uri="{BB962C8B-B14F-4D97-AF65-F5344CB8AC3E}">
        <p14:creationId xmlns:p14="http://schemas.microsoft.com/office/powerpoint/2010/main" val="194968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15</a:t>
            </a:fld>
            <a:endParaRPr lang="it-IT"/>
          </a:p>
        </p:txBody>
      </p:sp>
    </p:spTree>
    <p:extLst>
      <p:ext uri="{BB962C8B-B14F-4D97-AF65-F5344CB8AC3E}">
        <p14:creationId xmlns:p14="http://schemas.microsoft.com/office/powerpoint/2010/main" val="1827032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16</a:t>
            </a:fld>
            <a:endParaRPr lang="it-IT"/>
          </a:p>
        </p:txBody>
      </p:sp>
    </p:spTree>
    <p:extLst>
      <p:ext uri="{BB962C8B-B14F-4D97-AF65-F5344CB8AC3E}">
        <p14:creationId xmlns:p14="http://schemas.microsoft.com/office/powerpoint/2010/main" val="930498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17</a:t>
            </a:fld>
            <a:endParaRPr lang="it-IT"/>
          </a:p>
        </p:txBody>
      </p:sp>
    </p:spTree>
    <p:extLst>
      <p:ext uri="{BB962C8B-B14F-4D97-AF65-F5344CB8AC3E}">
        <p14:creationId xmlns:p14="http://schemas.microsoft.com/office/powerpoint/2010/main" val="550317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18</a:t>
            </a:fld>
            <a:endParaRPr lang="it-IT"/>
          </a:p>
        </p:txBody>
      </p:sp>
    </p:spTree>
    <p:extLst>
      <p:ext uri="{BB962C8B-B14F-4D97-AF65-F5344CB8AC3E}">
        <p14:creationId xmlns:p14="http://schemas.microsoft.com/office/powerpoint/2010/main" val="2249594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19</a:t>
            </a:fld>
            <a:endParaRPr lang="it-IT"/>
          </a:p>
        </p:txBody>
      </p:sp>
    </p:spTree>
    <p:extLst>
      <p:ext uri="{BB962C8B-B14F-4D97-AF65-F5344CB8AC3E}">
        <p14:creationId xmlns:p14="http://schemas.microsoft.com/office/powerpoint/2010/main" val="1970627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20</a:t>
            </a:fld>
            <a:endParaRPr lang="it-IT"/>
          </a:p>
        </p:txBody>
      </p:sp>
    </p:spTree>
    <p:extLst>
      <p:ext uri="{BB962C8B-B14F-4D97-AF65-F5344CB8AC3E}">
        <p14:creationId xmlns:p14="http://schemas.microsoft.com/office/powerpoint/2010/main" val="54680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21</a:t>
            </a:fld>
            <a:endParaRPr lang="it-IT"/>
          </a:p>
        </p:txBody>
      </p:sp>
    </p:spTree>
    <p:extLst>
      <p:ext uri="{BB962C8B-B14F-4D97-AF65-F5344CB8AC3E}">
        <p14:creationId xmlns:p14="http://schemas.microsoft.com/office/powerpoint/2010/main" val="14003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4</a:t>
            </a:fld>
            <a:endParaRPr lang="it-IT"/>
          </a:p>
        </p:txBody>
      </p:sp>
    </p:spTree>
    <p:extLst>
      <p:ext uri="{BB962C8B-B14F-4D97-AF65-F5344CB8AC3E}">
        <p14:creationId xmlns:p14="http://schemas.microsoft.com/office/powerpoint/2010/main" val="522102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22</a:t>
            </a:fld>
            <a:endParaRPr lang="it-IT"/>
          </a:p>
        </p:txBody>
      </p:sp>
    </p:spTree>
    <p:extLst>
      <p:ext uri="{BB962C8B-B14F-4D97-AF65-F5344CB8AC3E}">
        <p14:creationId xmlns:p14="http://schemas.microsoft.com/office/powerpoint/2010/main" val="3238227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23</a:t>
            </a:fld>
            <a:endParaRPr lang="it-IT"/>
          </a:p>
        </p:txBody>
      </p:sp>
    </p:spTree>
    <p:extLst>
      <p:ext uri="{BB962C8B-B14F-4D97-AF65-F5344CB8AC3E}">
        <p14:creationId xmlns:p14="http://schemas.microsoft.com/office/powerpoint/2010/main" val="931347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24</a:t>
            </a:fld>
            <a:endParaRPr lang="it-IT"/>
          </a:p>
        </p:txBody>
      </p:sp>
    </p:spTree>
    <p:extLst>
      <p:ext uri="{BB962C8B-B14F-4D97-AF65-F5344CB8AC3E}">
        <p14:creationId xmlns:p14="http://schemas.microsoft.com/office/powerpoint/2010/main" val="1801827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25</a:t>
            </a:fld>
            <a:endParaRPr lang="it-IT"/>
          </a:p>
        </p:txBody>
      </p:sp>
    </p:spTree>
    <p:extLst>
      <p:ext uri="{BB962C8B-B14F-4D97-AF65-F5344CB8AC3E}">
        <p14:creationId xmlns:p14="http://schemas.microsoft.com/office/powerpoint/2010/main" val="1192331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26</a:t>
            </a:fld>
            <a:endParaRPr lang="it-IT"/>
          </a:p>
        </p:txBody>
      </p:sp>
    </p:spTree>
    <p:extLst>
      <p:ext uri="{BB962C8B-B14F-4D97-AF65-F5344CB8AC3E}">
        <p14:creationId xmlns:p14="http://schemas.microsoft.com/office/powerpoint/2010/main" val="1768998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27</a:t>
            </a:fld>
            <a:endParaRPr lang="it-IT"/>
          </a:p>
        </p:txBody>
      </p:sp>
    </p:spTree>
    <p:extLst>
      <p:ext uri="{BB962C8B-B14F-4D97-AF65-F5344CB8AC3E}">
        <p14:creationId xmlns:p14="http://schemas.microsoft.com/office/powerpoint/2010/main" val="408043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28</a:t>
            </a:fld>
            <a:endParaRPr lang="it-IT"/>
          </a:p>
        </p:txBody>
      </p:sp>
    </p:spTree>
    <p:extLst>
      <p:ext uri="{BB962C8B-B14F-4D97-AF65-F5344CB8AC3E}">
        <p14:creationId xmlns:p14="http://schemas.microsoft.com/office/powerpoint/2010/main" val="3024274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29</a:t>
            </a:fld>
            <a:endParaRPr lang="it-IT"/>
          </a:p>
        </p:txBody>
      </p:sp>
    </p:spTree>
    <p:extLst>
      <p:ext uri="{BB962C8B-B14F-4D97-AF65-F5344CB8AC3E}">
        <p14:creationId xmlns:p14="http://schemas.microsoft.com/office/powerpoint/2010/main" val="3049102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30</a:t>
            </a:fld>
            <a:endParaRPr lang="it-IT"/>
          </a:p>
        </p:txBody>
      </p:sp>
    </p:spTree>
    <p:extLst>
      <p:ext uri="{BB962C8B-B14F-4D97-AF65-F5344CB8AC3E}">
        <p14:creationId xmlns:p14="http://schemas.microsoft.com/office/powerpoint/2010/main" val="3271394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31</a:t>
            </a:fld>
            <a:endParaRPr lang="it-IT"/>
          </a:p>
        </p:txBody>
      </p:sp>
    </p:spTree>
    <p:extLst>
      <p:ext uri="{BB962C8B-B14F-4D97-AF65-F5344CB8AC3E}">
        <p14:creationId xmlns:p14="http://schemas.microsoft.com/office/powerpoint/2010/main" val="268881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5</a:t>
            </a:fld>
            <a:endParaRPr lang="it-IT"/>
          </a:p>
        </p:txBody>
      </p:sp>
    </p:spTree>
    <p:extLst>
      <p:ext uri="{BB962C8B-B14F-4D97-AF65-F5344CB8AC3E}">
        <p14:creationId xmlns:p14="http://schemas.microsoft.com/office/powerpoint/2010/main" val="5693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32</a:t>
            </a:fld>
            <a:endParaRPr lang="it-IT"/>
          </a:p>
        </p:txBody>
      </p:sp>
    </p:spTree>
    <p:extLst>
      <p:ext uri="{BB962C8B-B14F-4D97-AF65-F5344CB8AC3E}">
        <p14:creationId xmlns:p14="http://schemas.microsoft.com/office/powerpoint/2010/main" val="828876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33</a:t>
            </a:fld>
            <a:endParaRPr lang="it-IT"/>
          </a:p>
        </p:txBody>
      </p:sp>
    </p:spTree>
    <p:extLst>
      <p:ext uri="{BB962C8B-B14F-4D97-AF65-F5344CB8AC3E}">
        <p14:creationId xmlns:p14="http://schemas.microsoft.com/office/powerpoint/2010/main" val="1004949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34</a:t>
            </a:fld>
            <a:endParaRPr lang="it-IT"/>
          </a:p>
        </p:txBody>
      </p:sp>
    </p:spTree>
    <p:extLst>
      <p:ext uri="{BB962C8B-B14F-4D97-AF65-F5344CB8AC3E}">
        <p14:creationId xmlns:p14="http://schemas.microsoft.com/office/powerpoint/2010/main" val="1082807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35</a:t>
            </a:fld>
            <a:endParaRPr lang="it-IT"/>
          </a:p>
        </p:txBody>
      </p:sp>
    </p:spTree>
    <p:extLst>
      <p:ext uri="{BB962C8B-B14F-4D97-AF65-F5344CB8AC3E}">
        <p14:creationId xmlns:p14="http://schemas.microsoft.com/office/powerpoint/2010/main" val="42024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6</a:t>
            </a:fld>
            <a:endParaRPr lang="it-IT"/>
          </a:p>
        </p:txBody>
      </p:sp>
    </p:spTree>
    <p:extLst>
      <p:ext uri="{BB962C8B-B14F-4D97-AF65-F5344CB8AC3E}">
        <p14:creationId xmlns:p14="http://schemas.microsoft.com/office/powerpoint/2010/main" val="160815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7</a:t>
            </a:fld>
            <a:endParaRPr lang="it-IT"/>
          </a:p>
        </p:txBody>
      </p:sp>
    </p:spTree>
    <p:extLst>
      <p:ext uri="{BB962C8B-B14F-4D97-AF65-F5344CB8AC3E}">
        <p14:creationId xmlns:p14="http://schemas.microsoft.com/office/powerpoint/2010/main" val="2379548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8</a:t>
            </a:fld>
            <a:endParaRPr lang="it-IT"/>
          </a:p>
        </p:txBody>
      </p:sp>
    </p:spTree>
    <p:extLst>
      <p:ext uri="{BB962C8B-B14F-4D97-AF65-F5344CB8AC3E}">
        <p14:creationId xmlns:p14="http://schemas.microsoft.com/office/powerpoint/2010/main" val="388891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9</a:t>
            </a:fld>
            <a:endParaRPr lang="it-IT"/>
          </a:p>
        </p:txBody>
      </p:sp>
    </p:spTree>
    <p:extLst>
      <p:ext uri="{BB962C8B-B14F-4D97-AF65-F5344CB8AC3E}">
        <p14:creationId xmlns:p14="http://schemas.microsoft.com/office/powerpoint/2010/main" val="6242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10</a:t>
            </a:fld>
            <a:endParaRPr lang="it-IT"/>
          </a:p>
        </p:txBody>
      </p:sp>
    </p:spTree>
    <p:extLst>
      <p:ext uri="{BB962C8B-B14F-4D97-AF65-F5344CB8AC3E}">
        <p14:creationId xmlns:p14="http://schemas.microsoft.com/office/powerpoint/2010/main" val="201213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77D9C5F-A244-5344-B0FD-A81278BF26A6}" type="slidenum">
              <a:rPr lang="it-IT" smtClean="0"/>
              <a:t>11</a:t>
            </a:fld>
            <a:endParaRPr lang="it-IT"/>
          </a:p>
        </p:txBody>
      </p:sp>
    </p:spTree>
    <p:extLst>
      <p:ext uri="{BB962C8B-B14F-4D97-AF65-F5344CB8AC3E}">
        <p14:creationId xmlns:p14="http://schemas.microsoft.com/office/powerpoint/2010/main" val="2580742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 Relatore">
    <p:bg>
      <p:bgRef idx="1001">
        <a:schemeClr val="bg1"/>
      </p:bgRef>
    </p:bg>
    <p:spTree>
      <p:nvGrpSpPr>
        <p:cNvPr id="1" name=""/>
        <p:cNvGrpSpPr/>
        <p:nvPr/>
      </p:nvGrpSpPr>
      <p:grpSpPr>
        <a:xfrm>
          <a:off x="0" y="0"/>
          <a:ext cx="0" cy="0"/>
          <a:chOff x="0" y="0"/>
          <a:chExt cx="0" cy="0"/>
        </a:xfrm>
      </p:grpSpPr>
      <p:sp>
        <p:nvSpPr>
          <p:cNvPr id="5" name="Sottotitolo 2"/>
          <p:cNvSpPr>
            <a:spLocks noGrp="1"/>
          </p:cNvSpPr>
          <p:nvPr>
            <p:ph type="subTitle" idx="1" hasCustomPrompt="1"/>
          </p:nvPr>
        </p:nvSpPr>
        <p:spPr>
          <a:xfrm>
            <a:off x="361951" y="5641752"/>
            <a:ext cx="8416925" cy="712269"/>
          </a:xfrm>
          <a:prstGeom prst="rect">
            <a:avLst/>
          </a:prstGeom>
        </p:spPr>
        <p:txBody>
          <a:bodyPr lIns="0" tIns="0" rIns="0" bIns="0">
            <a:noAutofit/>
          </a:bodyPr>
          <a:lstStyle>
            <a:lvl1pPr marL="0" indent="0" algn="l">
              <a:lnSpc>
                <a:spcPts val="2400"/>
              </a:lnSpc>
              <a:spcBef>
                <a:spcPts val="0"/>
              </a:spcBef>
              <a:buNone/>
              <a:defRPr sz="16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Presentation </a:t>
            </a:r>
            <a:r>
              <a:rPr lang="it-IT" dirty="0" err="1"/>
              <a:t>Subtitle</a:t>
            </a:r>
            <a:r>
              <a:rPr lang="it-IT" dirty="0"/>
              <a:t> </a:t>
            </a:r>
            <a:r>
              <a:rPr lang="it-IT" dirty="0" err="1"/>
              <a:t>Arial</a:t>
            </a:r>
            <a:r>
              <a:rPr lang="it-IT" dirty="0"/>
              <a:t> Regular 18pt</a:t>
            </a:r>
          </a:p>
        </p:txBody>
      </p:sp>
      <p:pic>
        <p:nvPicPr>
          <p:cNvPr id="8" name="Immagine 7">
            <a:extLst>
              <a:ext uri="{FF2B5EF4-FFF2-40B4-BE49-F238E27FC236}">
                <a16:creationId xmlns:a16="http://schemas.microsoft.com/office/drawing/2014/main" id="{0E29C1C8-3DB3-F341-9EF8-6B372BB5CB5E}"/>
              </a:ext>
            </a:extLst>
          </p:cNvPr>
          <p:cNvPicPr>
            <a:picLocks noChangeAspect="1"/>
          </p:cNvPicPr>
          <p:nvPr userDrawn="1"/>
        </p:nvPicPr>
        <p:blipFill>
          <a:blip r:embed="rId2"/>
          <a:stretch>
            <a:fillRect/>
          </a:stretch>
        </p:blipFill>
        <p:spPr>
          <a:xfrm>
            <a:off x="361950" y="503381"/>
            <a:ext cx="2105026" cy="2044010"/>
          </a:xfrm>
          <a:prstGeom prst="rect">
            <a:avLst/>
          </a:prstGeom>
        </p:spPr>
      </p:pic>
    </p:spTree>
    <p:extLst>
      <p:ext uri="{BB962C8B-B14F-4D97-AF65-F5344CB8AC3E}">
        <p14:creationId xmlns:p14="http://schemas.microsoft.com/office/powerpoint/2010/main" val="15362416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ttotitolo - Testo + box in evidenza">
    <p:spTree>
      <p:nvGrpSpPr>
        <p:cNvPr id="1" name=""/>
        <p:cNvGrpSpPr/>
        <p:nvPr/>
      </p:nvGrpSpPr>
      <p:grpSpPr>
        <a:xfrm>
          <a:off x="0" y="0"/>
          <a:ext cx="0" cy="0"/>
          <a:chOff x="0" y="0"/>
          <a:chExt cx="0" cy="0"/>
        </a:xfrm>
      </p:grpSpPr>
      <p:sp>
        <p:nvSpPr>
          <p:cNvPr id="26" name="Segnaposto testo 5">
            <a:extLst>
              <a:ext uri="{FF2B5EF4-FFF2-40B4-BE49-F238E27FC236}">
                <a16:creationId xmlns:a16="http://schemas.microsoft.com/office/drawing/2014/main" id="{76DEDD44-874B-D847-B9E1-50F58EAD81EB}"/>
              </a:ext>
            </a:extLst>
          </p:cNvPr>
          <p:cNvSpPr>
            <a:spLocks noGrp="1"/>
          </p:cNvSpPr>
          <p:nvPr>
            <p:ph type="body" sz="quarter" idx="14" hasCustomPrompt="1"/>
          </p:nvPr>
        </p:nvSpPr>
        <p:spPr>
          <a:xfrm>
            <a:off x="369796" y="1592264"/>
            <a:ext cx="4009089" cy="4392612"/>
          </a:xfrm>
          <a:prstGeom prst="rect">
            <a:avLst/>
          </a:prstGeom>
        </p:spPr>
        <p:txBody>
          <a:bodyPr lIns="0" tIns="0" rIns="0" bIns="0" anchor="t"/>
          <a:lstStyle>
            <a:lvl1pPr marL="0" indent="0">
              <a:lnSpc>
                <a:spcPct val="100000"/>
              </a:lnSpc>
              <a:spcBef>
                <a:spcPts val="0"/>
              </a:spcBef>
              <a:spcAft>
                <a:spcPts val="600"/>
              </a:spcAft>
              <a:buNone/>
              <a:defRPr sz="13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a:t>
            </a:r>
            <a:r>
              <a:rPr lang="it-IT" dirty="0" err="1"/>
              <a:t>Arial</a:t>
            </a:r>
            <a:r>
              <a:rPr lang="it-IT" dirty="0"/>
              <a:t> Regular 12 </a:t>
            </a:r>
            <a:r>
              <a:rPr lang="it-IT" dirty="0" err="1"/>
              <a:t>pt</a:t>
            </a:r>
            <a:endParaRPr lang="it-IT" dirty="0"/>
          </a:p>
        </p:txBody>
      </p:sp>
      <p:sp>
        <p:nvSpPr>
          <p:cNvPr id="27" name="Segnaposto testo 5">
            <a:extLst>
              <a:ext uri="{FF2B5EF4-FFF2-40B4-BE49-F238E27FC236}">
                <a16:creationId xmlns:a16="http://schemas.microsoft.com/office/drawing/2014/main" id="{8317CE8C-7898-DF45-B728-7883C31EF2D5}"/>
              </a:ext>
            </a:extLst>
          </p:cNvPr>
          <p:cNvSpPr>
            <a:spLocks noGrp="1"/>
          </p:cNvSpPr>
          <p:nvPr>
            <p:ph type="body" sz="quarter" idx="16" hasCustomPrompt="1"/>
          </p:nvPr>
        </p:nvSpPr>
        <p:spPr>
          <a:xfrm>
            <a:off x="4767487" y="1592264"/>
            <a:ext cx="4011389" cy="4392612"/>
          </a:xfrm>
          <a:prstGeom prst="rect">
            <a:avLst/>
          </a:prstGeom>
          <a:solidFill>
            <a:schemeClr val="bg2"/>
          </a:solidFill>
          <a:ln>
            <a:noFill/>
          </a:ln>
        </p:spPr>
        <p:txBody>
          <a:bodyPr lIns="144000" tIns="144000" rIns="144000" bIns="144000" anchor="t"/>
          <a:lstStyle>
            <a:lvl1pPr marL="0" indent="0">
              <a:lnSpc>
                <a:spcPct val="100000"/>
              </a:lnSpc>
              <a:spcBef>
                <a:spcPts val="0"/>
              </a:spcBef>
              <a:spcAft>
                <a:spcPts val="600"/>
              </a:spcAft>
              <a:buNone/>
              <a:defRPr sz="13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in evidenza</a:t>
            </a:r>
            <a:br>
              <a:rPr lang="it-IT" dirty="0"/>
            </a:br>
            <a:r>
              <a:rPr lang="it-IT" dirty="0" err="1"/>
              <a:t>Arial</a:t>
            </a:r>
            <a:r>
              <a:rPr lang="it-IT" dirty="0"/>
              <a:t> Regular 12 </a:t>
            </a:r>
            <a:r>
              <a:rPr lang="it-IT" dirty="0" err="1"/>
              <a:t>pt</a:t>
            </a:r>
            <a:endParaRPr lang="it-IT" dirty="0"/>
          </a:p>
        </p:txBody>
      </p:sp>
      <p:sp>
        <p:nvSpPr>
          <p:cNvPr id="22" name="Titolo 1">
            <a:extLst>
              <a:ext uri="{FF2B5EF4-FFF2-40B4-BE49-F238E27FC236}">
                <a16:creationId xmlns:a16="http://schemas.microsoft.com/office/drawing/2014/main" id="{3303226A-6DDC-A74B-B594-7F13C9C74338}"/>
              </a:ext>
            </a:extLst>
          </p:cNvPr>
          <p:cNvSpPr>
            <a:spLocks noGrp="1"/>
          </p:cNvSpPr>
          <p:nvPr>
            <p:ph type="title" hasCustomPrompt="1"/>
          </p:nvPr>
        </p:nvSpPr>
        <p:spPr>
          <a:xfrm>
            <a:off x="358775" y="450369"/>
            <a:ext cx="8420100" cy="372592"/>
          </a:xfrm>
          <a:prstGeom prst="rect">
            <a:avLst/>
          </a:prstGeom>
        </p:spPr>
        <p:txBody>
          <a:bodyPr lIns="0" tIns="0" rIns="251999" bIns="0" anchor="t"/>
          <a:lstStyle>
            <a:lvl1pPr>
              <a:lnSpc>
                <a:spcPts val="2600"/>
              </a:lnSpc>
              <a:defRPr sz="2600" b="1">
                <a:latin typeface="Georgia" panose="02040502050405020303" pitchFamily="18" charset="0"/>
              </a:defRPr>
            </a:lvl1pPr>
          </a:lstStyle>
          <a:p>
            <a:r>
              <a:rPr lang="it-IT" dirty="0"/>
              <a:t>Titolo della slide Georgia </a:t>
            </a:r>
            <a:r>
              <a:rPr lang="it-IT" dirty="0" err="1"/>
              <a:t>Bold</a:t>
            </a:r>
            <a:r>
              <a:rPr lang="it-IT" dirty="0"/>
              <a:t> 26 </a:t>
            </a:r>
            <a:r>
              <a:rPr lang="it-IT" dirty="0" err="1"/>
              <a:t>pt</a:t>
            </a:r>
            <a:endParaRPr lang="it-IT" dirty="0"/>
          </a:p>
        </p:txBody>
      </p:sp>
      <p:sp>
        <p:nvSpPr>
          <p:cNvPr id="24" name="Segnaposto testo 5">
            <a:extLst>
              <a:ext uri="{FF2B5EF4-FFF2-40B4-BE49-F238E27FC236}">
                <a16:creationId xmlns:a16="http://schemas.microsoft.com/office/drawing/2014/main" id="{7A012D43-E0C1-5E4A-85D9-5CA92FCAB052}"/>
              </a:ext>
            </a:extLst>
          </p:cNvPr>
          <p:cNvSpPr>
            <a:spLocks noGrp="1"/>
          </p:cNvSpPr>
          <p:nvPr>
            <p:ph type="body" sz="quarter" idx="10" hasCustomPrompt="1"/>
          </p:nvPr>
        </p:nvSpPr>
        <p:spPr>
          <a:xfrm>
            <a:off x="369797" y="873127"/>
            <a:ext cx="8409078" cy="426607"/>
          </a:xfrm>
          <a:prstGeom prst="rect">
            <a:avLst/>
          </a:prstGeom>
        </p:spPr>
        <p:txBody>
          <a:bodyPr lIns="0" tIns="0" rIns="251999" bIns="0" anchor="t"/>
          <a:lstStyle>
            <a:lvl1pPr marL="0" indent="0">
              <a:lnSpc>
                <a:spcPts val="1700"/>
              </a:lnSpc>
              <a:spcBef>
                <a:spcPts val="0"/>
              </a:spcBef>
              <a:buNone/>
              <a:defRPr sz="1400" b="0" i="0">
                <a:solidFill>
                  <a:schemeClr val="tx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Sottotitolo</a:t>
            </a:r>
          </a:p>
          <a:p>
            <a:pPr lvl="0"/>
            <a:r>
              <a:rPr lang="it-IT" dirty="0" err="1"/>
              <a:t>Arial</a:t>
            </a:r>
            <a:r>
              <a:rPr lang="it-IT" dirty="0"/>
              <a:t> Regular 14 </a:t>
            </a:r>
            <a:r>
              <a:rPr lang="it-IT" dirty="0" err="1"/>
              <a:t>pt</a:t>
            </a:r>
            <a:endParaRPr lang="it-IT" dirty="0"/>
          </a:p>
        </p:txBody>
      </p:sp>
    </p:spTree>
    <p:extLst>
      <p:ext uri="{BB962C8B-B14F-4D97-AF65-F5344CB8AC3E}">
        <p14:creationId xmlns:p14="http://schemas.microsoft.com/office/powerpoint/2010/main" val="224618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ttotitolo - Testo + tabella">
    <p:spTree>
      <p:nvGrpSpPr>
        <p:cNvPr id="1" name=""/>
        <p:cNvGrpSpPr/>
        <p:nvPr/>
      </p:nvGrpSpPr>
      <p:grpSpPr>
        <a:xfrm>
          <a:off x="0" y="0"/>
          <a:ext cx="0" cy="0"/>
          <a:chOff x="0" y="0"/>
          <a:chExt cx="0" cy="0"/>
        </a:xfrm>
      </p:grpSpPr>
      <p:sp>
        <p:nvSpPr>
          <p:cNvPr id="17" name="Segnaposto testo 5">
            <a:extLst>
              <a:ext uri="{FF2B5EF4-FFF2-40B4-BE49-F238E27FC236}">
                <a16:creationId xmlns:a16="http://schemas.microsoft.com/office/drawing/2014/main" id="{76DEDD44-874B-D847-B9E1-50F58EAD81EB}"/>
              </a:ext>
            </a:extLst>
          </p:cNvPr>
          <p:cNvSpPr>
            <a:spLocks noGrp="1"/>
          </p:cNvSpPr>
          <p:nvPr>
            <p:ph type="body" sz="quarter" idx="14" hasCustomPrompt="1"/>
          </p:nvPr>
        </p:nvSpPr>
        <p:spPr>
          <a:xfrm>
            <a:off x="369796" y="1592264"/>
            <a:ext cx="4009088" cy="4392612"/>
          </a:xfrm>
          <a:prstGeom prst="rect">
            <a:avLst/>
          </a:prstGeom>
        </p:spPr>
        <p:txBody>
          <a:bodyPr lIns="0" tIns="0" rIns="0" bIns="0" anchor="t"/>
          <a:lstStyle>
            <a:lvl1pPr marL="0" indent="0">
              <a:lnSpc>
                <a:spcPct val="100000"/>
              </a:lnSpc>
              <a:spcBef>
                <a:spcPts val="0"/>
              </a:spcBef>
              <a:spcAft>
                <a:spcPts val="600"/>
              </a:spcAft>
              <a:buNone/>
              <a:defRPr sz="13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a:t>
            </a:r>
            <a:r>
              <a:rPr lang="it-IT" dirty="0" err="1"/>
              <a:t>Arial</a:t>
            </a:r>
            <a:r>
              <a:rPr lang="it-IT" dirty="0"/>
              <a:t> Regular 12 </a:t>
            </a:r>
            <a:r>
              <a:rPr lang="it-IT" dirty="0" err="1"/>
              <a:t>pt</a:t>
            </a:r>
            <a:endParaRPr lang="it-IT" dirty="0"/>
          </a:p>
        </p:txBody>
      </p:sp>
      <p:sp>
        <p:nvSpPr>
          <p:cNvPr id="5" name="Segnaposto tabella 4">
            <a:extLst>
              <a:ext uri="{FF2B5EF4-FFF2-40B4-BE49-F238E27FC236}">
                <a16:creationId xmlns:a16="http://schemas.microsoft.com/office/drawing/2014/main" id="{F7B611CF-C7AF-E54A-8443-3765F0ED4843}"/>
              </a:ext>
            </a:extLst>
          </p:cNvPr>
          <p:cNvSpPr>
            <a:spLocks noGrp="1"/>
          </p:cNvSpPr>
          <p:nvPr>
            <p:ph type="tbl" sz="quarter" idx="16" hasCustomPrompt="1"/>
          </p:nvPr>
        </p:nvSpPr>
        <p:spPr>
          <a:xfrm>
            <a:off x="4767487" y="1592264"/>
            <a:ext cx="4011389" cy="4392612"/>
          </a:xfrm>
          <a:prstGeom prst="rect">
            <a:avLst/>
          </a:prstGeom>
        </p:spPr>
        <p:txBody>
          <a:bodyPr anchor="ctr"/>
          <a:lstStyle>
            <a:lvl1pPr marL="0" indent="0" algn="ctr">
              <a:buNone/>
              <a:defRPr/>
            </a:lvl1pPr>
          </a:lstStyle>
          <a:p>
            <a:r>
              <a:rPr lang="it-IT" dirty="0"/>
              <a:t>Tabella</a:t>
            </a:r>
          </a:p>
          <a:p>
            <a:endParaRPr lang="it-IT" dirty="0"/>
          </a:p>
          <a:p>
            <a:endParaRPr lang="it-IT" dirty="0"/>
          </a:p>
        </p:txBody>
      </p:sp>
      <p:sp>
        <p:nvSpPr>
          <p:cNvPr id="24" name="Titolo 1">
            <a:extLst>
              <a:ext uri="{FF2B5EF4-FFF2-40B4-BE49-F238E27FC236}">
                <a16:creationId xmlns:a16="http://schemas.microsoft.com/office/drawing/2014/main" id="{87107F13-9807-1543-B931-9C11FD4CD003}"/>
              </a:ext>
            </a:extLst>
          </p:cNvPr>
          <p:cNvSpPr>
            <a:spLocks noGrp="1"/>
          </p:cNvSpPr>
          <p:nvPr>
            <p:ph type="title" hasCustomPrompt="1"/>
          </p:nvPr>
        </p:nvSpPr>
        <p:spPr>
          <a:xfrm>
            <a:off x="358775" y="450369"/>
            <a:ext cx="8420100" cy="372592"/>
          </a:xfrm>
          <a:prstGeom prst="rect">
            <a:avLst/>
          </a:prstGeom>
        </p:spPr>
        <p:txBody>
          <a:bodyPr lIns="0" tIns="0" rIns="251999" bIns="0" anchor="t"/>
          <a:lstStyle>
            <a:lvl1pPr>
              <a:lnSpc>
                <a:spcPts val="2600"/>
              </a:lnSpc>
              <a:defRPr sz="2600" b="1">
                <a:latin typeface="Georgia" panose="02040502050405020303" pitchFamily="18" charset="0"/>
              </a:defRPr>
            </a:lvl1pPr>
          </a:lstStyle>
          <a:p>
            <a:r>
              <a:rPr lang="it-IT" dirty="0"/>
              <a:t>Titolo della slide Georgia </a:t>
            </a:r>
            <a:r>
              <a:rPr lang="it-IT" dirty="0" err="1"/>
              <a:t>Bold</a:t>
            </a:r>
            <a:r>
              <a:rPr lang="it-IT" dirty="0"/>
              <a:t> 26 </a:t>
            </a:r>
            <a:r>
              <a:rPr lang="it-IT" dirty="0" err="1"/>
              <a:t>pt</a:t>
            </a:r>
            <a:endParaRPr lang="it-IT" dirty="0"/>
          </a:p>
        </p:txBody>
      </p:sp>
      <p:sp>
        <p:nvSpPr>
          <p:cNvPr id="25" name="Segnaposto testo 5">
            <a:extLst>
              <a:ext uri="{FF2B5EF4-FFF2-40B4-BE49-F238E27FC236}">
                <a16:creationId xmlns:a16="http://schemas.microsoft.com/office/drawing/2014/main" id="{04194FB1-D88A-D74E-8722-57AB78A69370}"/>
              </a:ext>
            </a:extLst>
          </p:cNvPr>
          <p:cNvSpPr>
            <a:spLocks noGrp="1"/>
          </p:cNvSpPr>
          <p:nvPr>
            <p:ph type="body" sz="quarter" idx="10" hasCustomPrompt="1"/>
          </p:nvPr>
        </p:nvSpPr>
        <p:spPr>
          <a:xfrm>
            <a:off x="369797" y="873127"/>
            <a:ext cx="8409078" cy="426607"/>
          </a:xfrm>
          <a:prstGeom prst="rect">
            <a:avLst/>
          </a:prstGeom>
        </p:spPr>
        <p:txBody>
          <a:bodyPr lIns="0" tIns="0" rIns="251999" bIns="0" anchor="t"/>
          <a:lstStyle>
            <a:lvl1pPr marL="0" indent="0">
              <a:lnSpc>
                <a:spcPts val="1700"/>
              </a:lnSpc>
              <a:spcBef>
                <a:spcPts val="0"/>
              </a:spcBef>
              <a:buNone/>
              <a:defRPr sz="1400" b="0" i="0">
                <a:solidFill>
                  <a:schemeClr val="tx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Sottotitolo</a:t>
            </a:r>
          </a:p>
          <a:p>
            <a:pPr lvl="0"/>
            <a:r>
              <a:rPr lang="it-IT" dirty="0" err="1"/>
              <a:t>Arial</a:t>
            </a:r>
            <a:r>
              <a:rPr lang="it-IT" dirty="0"/>
              <a:t> Regular 14 </a:t>
            </a:r>
            <a:r>
              <a:rPr lang="it-IT" dirty="0" err="1"/>
              <a:t>pt</a:t>
            </a:r>
            <a:endParaRPr lang="it-IT" dirty="0"/>
          </a:p>
        </p:txBody>
      </p:sp>
    </p:spTree>
    <p:extLst>
      <p:ext uri="{BB962C8B-B14F-4D97-AF65-F5344CB8AC3E}">
        <p14:creationId xmlns:p14="http://schemas.microsoft.com/office/powerpoint/2010/main" val="2781479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ttotitolo - Testo + grafico">
    <p:spTree>
      <p:nvGrpSpPr>
        <p:cNvPr id="1" name=""/>
        <p:cNvGrpSpPr/>
        <p:nvPr/>
      </p:nvGrpSpPr>
      <p:grpSpPr>
        <a:xfrm>
          <a:off x="0" y="0"/>
          <a:ext cx="0" cy="0"/>
          <a:chOff x="0" y="0"/>
          <a:chExt cx="0" cy="0"/>
        </a:xfrm>
      </p:grpSpPr>
      <p:sp>
        <p:nvSpPr>
          <p:cNvPr id="9" name="Segnaposto testo 5">
            <a:extLst>
              <a:ext uri="{FF2B5EF4-FFF2-40B4-BE49-F238E27FC236}">
                <a16:creationId xmlns:a16="http://schemas.microsoft.com/office/drawing/2014/main" id="{C540A9DA-ADC7-E246-B407-4CECF9C9EE18}"/>
              </a:ext>
            </a:extLst>
          </p:cNvPr>
          <p:cNvSpPr>
            <a:spLocks noGrp="1"/>
          </p:cNvSpPr>
          <p:nvPr>
            <p:ph type="body" sz="quarter" idx="14" hasCustomPrompt="1"/>
          </p:nvPr>
        </p:nvSpPr>
        <p:spPr>
          <a:xfrm>
            <a:off x="369796" y="1592264"/>
            <a:ext cx="4009088" cy="4392612"/>
          </a:xfrm>
          <a:prstGeom prst="rect">
            <a:avLst/>
          </a:prstGeom>
        </p:spPr>
        <p:txBody>
          <a:bodyPr lIns="0" tIns="0" rIns="0" bIns="0" anchor="t"/>
          <a:lstStyle>
            <a:lvl1pPr marL="0" indent="0">
              <a:lnSpc>
                <a:spcPct val="100000"/>
              </a:lnSpc>
              <a:spcBef>
                <a:spcPts val="0"/>
              </a:spcBef>
              <a:spcAft>
                <a:spcPts val="600"/>
              </a:spcAft>
              <a:buNone/>
              <a:defRPr sz="13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a:t>
            </a:r>
            <a:r>
              <a:rPr lang="it-IT" dirty="0" err="1"/>
              <a:t>Arial</a:t>
            </a:r>
            <a:r>
              <a:rPr lang="it-IT" dirty="0"/>
              <a:t> Regular 12 </a:t>
            </a:r>
            <a:r>
              <a:rPr lang="it-IT" dirty="0" err="1"/>
              <a:t>pt</a:t>
            </a:r>
            <a:endParaRPr lang="it-IT" dirty="0"/>
          </a:p>
        </p:txBody>
      </p:sp>
      <p:sp>
        <p:nvSpPr>
          <p:cNvPr id="18" name="Segnaposto testo 5">
            <a:extLst>
              <a:ext uri="{FF2B5EF4-FFF2-40B4-BE49-F238E27FC236}">
                <a16:creationId xmlns:a16="http://schemas.microsoft.com/office/drawing/2014/main" id="{E05C8BED-687B-CD4C-B17B-8385B80FEBDC}"/>
              </a:ext>
            </a:extLst>
          </p:cNvPr>
          <p:cNvSpPr>
            <a:spLocks noGrp="1"/>
          </p:cNvSpPr>
          <p:nvPr>
            <p:ph type="body" sz="quarter" idx="16" hasCustomPrompt="1"/>
          </p:nvPr>
        </p:nvSpPr>
        <p:spPr>
          <a:xfrm>
            <a:off x="4767487" y="1592263"/>
            <a:ext cx="4011389" cy="371118"/>
          </a:xfrm>
          <a:prstGeom prst="rect">
            <a:avLst/>
          </a:prstGeom>
        </p:spPr>
        <p:txBody>
          <a:bodyPr lIns="0" tIns="0" rIns="0" bIns="18000" anchor="b"/>
          <a:lstStyle>
            <a:lvl1pPr marL="0" indent="0">
              <a:lnSpc>
                <a:spcPct val="100000"/>
              </a:lnSpc>
              <a:spcBef>
                <a:spcPts val="0"/>
              </a:spcBef>
              <a:spcAft>
                <a:spcPts val="0"/>
              </a:spcAft>
              <a:buNone/>
              <a:defRPr sz="1300" b="1" i="0">
                <a:solidFill>
                  <a:schemeClr val="accent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Titolo del grafico</a:t>
            </a:r>
          </a:p>
          <a:p>
            <a:pPr lvl="0"/>
            <a:r>
              <a:rPr lang="it-IT" dirty="0"/>
              <a:t>Testo </a:t>
            </a:r>
            <a:r>
              <a:rPr lang="it-IT" dirty="0" err="1"/>
              <a:t>Arial</a:t>
            </a:r>
            <a:r>
              <a:rPr lang="it-IT" dirty="0"/>
              <a:t> Regular 12 </a:t>
            </a:r>
            <a:r>
              <a:rPr lang="it-IT" dirty="0" err="1"/>
              <a:t>pt</a:t>
            </a:r>
            <a:endParaRPr lang="it-IT" dirty="0"/>
          </a:p>
        </p:txBody>
      </p:sp>
      <p:sp>
        <p:nvSpPr>
          <p:cNvPr id="19" name="Segnaposto grafico 4">
            <a:extLst>
              <a:ext uri="{FF2B5EF4-FFF2-40B4-BE49-F238E27FC236}">
                <a16:creationId xmlns:a16="http://schemas.microsoft.com/office/drawing/2014/main" id="{DEB53FA1-BA73-3E47-B69A-E3FB54D1FAAE}"/>
              </a:ext>
            </a:extLst>
          </p:cNvPr>
          <p:cNvSpPr>
            <a:spLocks noGrp="1"/>
          </p:cNvSpPr>
          <p:nvPr>
            <p:ph type="chart" sz="quarter" idx="17" hasCustomPrompt="1"/>
          </p:nvPr>
        </p:nvSpPr>
        <p:spPr>
          <a:xfrm>
            <a:off x="4767487" y="2198689"/>
            <a:ext cx="4005435" cy="3786187"/>
          </a:xfrm>
          <a:prstGeom prst="rect">
            <a:avLst/>
          </a:prstGeom>
        </p:spPr>
        <p:txBody>
          <a:bodyPr anchor="ctr"/>
          <a:lstStyle>
            <a:lvl1pPr marL="0" indent="0" algn="ctr">
              <a:buNone/>
              <a:defRPr sz="2800">
                <a:solidFill>
                  <a:schemeClr val="tx1"/>
                </a:solidFill>
              </a:defRPr>
            </a:lvl1pPr>
          </a:lstStyle>
          <a:p>
            <a:r>
              <a:rPr lang="it-IT" dirty="0"/>
              <a:t>Grafico</a:t>
            </a:r>
          </a:p>
          <a:p>
            <a:endParaRPr lang="it-IT" dirty="0"/>
          </a:p>
          <a:p>
            <a:endParaRPr lang="it-IT" dirty="0"/>
          </a:p>
        </p:txBody>
      </p:sp>
      <p:sp>
        <p:nvSpPr>
          <p:cNvPr id="26" name="Titolo 1">
            <a:extLst>
              <a:ext uri="{FF2B5EF4-FFF2-40B4-BE49-F238E27FC236}">
                <a16:creationId xmlns:a16="http://schemas.microsoft.com/office/drawing/2014/main" id="{614813FC-E018-264B-804F-5B70AD45D64F}"/>
              </a:ext>
            </a:extLst>
          </p:cNvPr>
          <p:cNvSpPr>
            <a:spLocks noGrp="1"/>
          </p:cNvSpPr>
          <p:nvPr>
            <p:ph type="title" hasCustomPrompt="1"/>
          </p:nvPr>
        </p:nvSpPr>
        <p:spPr>
          <a:xfrm>
            <a:off x="358775" y="450369"/>
            <a:ext cx="8420100" cy="372592"/>
          </a:xfrm>
          <a:prstGeom prst="rect">
            <a:avLst/>
          </a:prstGeom>
        </p:spPr>
        <p:txBody>
          <a:bodyPr lIns="0" tIns="0" rIns="251999" bIns="0" anchor="t"/>
          <a:lstStyle>
            <a:lvl1pPr>
              <a:lnSpc>
                <a:spcPts val="2600"/>
              </a:lnSpc>
              <a:defRPr sz="2600" b="1">
                <a:latin typeface="Georgia" panose="02040502050405020303" pitchFamily="18" charset="0"/>
              </a:defRPr>
            </a:lvl1pPr>
          </a:lstStyle>
          <a:p>
            <a:r>
              <a:rPr lang="it-IT" dirty="0"/>
              <a:t>Titolo della slide Georgia </a:t>
            </a:r>
            <a:r>
              <a:rPr lang="it-IT" dirty="0" err="1"/>
              <a:t>Bold</a:t>
            </a:r>
            <a:r>
              <a:rPr lang="it-IT" dirty="0"/>
              <a:t> 26 </a:t>
            </a:r>
            <a:r>
              <a:rPr lang="it-IT" dirty="0" err="1"/>
              <a:t>pt</a:t>
            </a:r>
            <a:endParaRPr lang="it-IT" dirty="0"/>
          </a:p>
        </p:txBody>
      </p:sp>
      <p:sp>
        <p:nvSpPr>
          <p:cNvPr id="27" name="Segnaposto testo 5">
            <a:extLst>
              <a:ext uri="{FF2B5EF4-FFF2-40B4-BE49-F238E27FC236}">
                <a16:creationId xmlns:a16="http://schemas.microsoft.com/office/drawing/2014/main" id="{8C0FD5CA-B4B5-CF4B-B821-31D0FF9881D9}"/>
              </a:ext>
            </a:extLst>
          </p:cNvPr>
          <p:cNvSpPr>
            <a:spLocks noGrp="1"/>
          </p:cNvSpPr>
          <p:nvPr>
            <p:ph type="body" sz="quarter" idx="10" hasCustomPrompt="1"/>
          </p:nvPr>
        </p:nvSpPr>
        <p:spPr>
          <a:xfrm>
            <a:off x="369797" y="873127"/>
            <a:ext cx="8409078" cy="426607"/>
          </a:xfrm>
          <a:prstGeom prst="rect">
            <a:avLst/>
          </a:prstGeom>
        </p:spPr>
        <p:txBody>
          <a:bodyPr lIns="0" tIns="0" rIns="251999" bIns="0" anchor="t"/>
          <a:lstStyle>
            <a:lvl1pPr marL="0" indent="0">
              <a:lnSpc>
                <a:spcPts val="1700"/>
              </a:lnSpc>
              <a:spcBef>
                <a:spcPts val="0"/>
              </a:spcBef>
              <a:buNone/>
              <a:defRPr sz="1400" b="0" i="0">
                <a:solidFill>
                  <a:schemeClr val="tx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Sottotitolo</a:t>
            </a:r>
          </a:p>
          <a:p>
            <a:pPr lvl="0"/>
            <a:r>
              <a:rPr lang="it-IT" dirty="0" err="1"/>
              <a:t>Arial</a:t>
            </a:r>
            <a:r>
              <a:rPr lang="it-IT" dirty="0"/>
              <a:t> Regular 14 </a:t>
            </a:r>
            <a:r>
              <a:rPr lang="it-IT" dirty="0" err="1"/>
              <a:t>pt</a:t>
            </a:r>
            <a:endParaRPr lang="it-IT" dirty="0"/>
          </a:p>
        </p:txBody>
      </p:sp>
    </p:spTree>
    <p:extLst>
      <p:ext uri="{BB962C8B-B14F-4D97-AF65-F5344CB8AC3E}">
        <p14:creationId xmlns:p14="http://schemas.microsoft.com/office/powerpoint/2010/main" val="33625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ttotitolo - Testo + immagine">
    <p:spTree>
      <p:nvGrpSpPr>
        <p:cNvPr id="1" name=""/>
        <p:cNvGrpSpPr/>
        <p:nvPr/>
      </p:nvGrpSpPr>
      <p:grpSpPr>
        <a:xfrm>
          <a:off x="0" y="0"/>
          <a:ext cx="0" cy="0"/>
          <a:chOff x="0" y="0"/>
          <a:chExt cx="0" cy="0"/>
        </a:xfrm>
      </p:grpSpPr>
      <p:sp>
        <p:nvSpPr>
          <p:cNvPr id="9" name="Segnaposto testo 5">
            <a:extLst>
              <a:ext uri="{FF2B5EF4-FFF2-40B4-BE49-F238E27FC236}">
                <a16:creationId xmlns:a16="http://schemas.microsoft.com/office/drawing/2014/main" id="{C540A9DA-ADC7-E246-B407-4CECF9C9EE18}"/>
              </a:ext>
            </a:extLst>
          </p:cNvPr>
          <p:cNvSpPr>
            <a:spLocks noGrp="1"/>
          </p:cNvSpPr>
          <p:nvPr>
            <p:ph type="body" sz="quarter" idx="14" hasCustomPrompt="1"/>
          </p:nvPr>
        </p:nvSpPr>
        <p:spPr>
          <a:xfrm>
            <a:off x="369796" y="1592264"/>
            <a:ext cx="4009088" cy="4392612"/>
          </a:xfrm>
          <a:prstGeom prst="rect">
            <a:avLst/>
          </a:prstGeom>
        </p:spPr>
        <p:txBody>
          <a:bodyPr lIns="0" tIns="0" rIns="0" bIns="0" anchor="t"/>
          <a:lstStyle>
            <a:lvl1pPr marL="0" indent="0">
              <a:lnSpc>
                <a:spcPct val="100000"/>
              </a:lnSpc>
              <a:spcBef>
                <a:spcPts val="0"/>
              </a:spcBef>
              <a:spcAft>
                <a:spcPts val="600"/>
              </a:spcAft>
              <a:buNone/>
              <a:defRPr sz="13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a:t>
            </a:r>
            <a:r>
              <a:rPr lang="it-IT" dirty="0" err="1"/>
              <a:t>Arial</a:t>
            </a:r>
            <a:r>
              <a:rPr lang="it-IT" dirty="0"/>
              <a:t> Regular 12 </a:t>
            </a:r>
            <a:r>
              <a:rPr lang="it-IT" dirty="0" err="1"/>
              <a:t>pt</a:t>
            </a:r>
            <a:endParaRPr lang="it-IT" dirty="0"/>
          </a:p>
        </p:txBody>
      </p:sp>
      <p:sp>
        <p:nvSpPr>
          <p:cNvPr id="18" name="Segnaposto testo 5">
            <a:extLst>
              <a:ext uri="{FF2B5EF4-FFF2-40B4-BE49-F238E27FC236}">
                <a16:creationId xmlns:a16="http://schemas.microsoft.com/office/drawing/2014/main" id="{E05C8BED-687B-CD4C-B17B-8385B80FEBDC}"/>
              </a:ext>
            </a:extLst>
          </p:cNvPr>
          <p:cNvSpPr>
            <a:spLocks noGrp="1"/>
          </p:cNvSpPr>
          <p:nvPr>
            <p:ph type="body" sz="quarter" idx="16" hasCustomPrompt="1"/>
          </p:nvPr>
        </p:nvSpPr>
        <p:spPr>
          <a:xfrm>
            <a:off x="4767487" y="1592263"/>
            <a:ext cx="4011389" cy="371118"/>
          </a:xfrm>
          <a:prstGeom prst="rect">
            <a:avLst/>
          </a:prstGeom>
        </p:spPr>
        <p:txBody>
          <a:bodyPr lIns="0" tIns="0" rIns="0" bIns="18000" anchor="b"/>
          <a:lstStyle>
            <a:lvl1pPr marL="0" indent="0">
              <a:lnSpc>
                <a:spcPct val="100000"/>
              </a:lnSpc>
              <a:spcBef>
                <a:spcPts val="0"/>
              </a:spcBef>
              <a:spcAft>
                <a:spcPts val="0"/>
              </a:spcAft>
              <a:buNone/>
              <a:defRPr sz="1300" b="1" i="0">
                <a:solidFill>
                  <a:schemeClr val="accent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Titolo dell’immagine</a:t>
            </a:r>
          </a:p>
          <a:p>
            <a:pPr lvl="0"/>
            <a:r>
              <a:rPr lang="it-IT" dirty="0"/>
              <a:t>Testo </a:t>
            </a:r>
            <a:r>
              <a:rPr lang="it-IT" dirty="0" err="1"/>
              <a:t>Arial</a:t>
            </a:r>
            <a:r>
              <a:rPr lang="it-IT" dirty="0"/>
              <a:t> Regular 12 </a:t>
            </a:r>
            <a:r>
              <a:rPr lang="it-IT" dirty="0" err="1"/>
              <a:t>pt</a:t>
            </a:r>
            <a:endParaRPr lang="it-IT" dirty="0"/>
          </a:p>
        </p:txBody>
      </p:sp>
      <p:sp>
        <p:nvSpPr>
          <p:cNvPr id="5" name="Segnaposto immagine 4">
            <a:extLst>
              <a:ext uri="{FF2B5EF4-FFF2-40B4-BE49-F238E27FC236}">
                <a16:creationId xmlns:a16="http://schemas.microsoft.com/office/drawing/2014/main" id="{8D003975-4FB1-3343-A259-008ACC17CC9C}"/>
              </a:ext>
            </a:extLst>
          </p:cNvPr>
          <p:cNvSpPr>
            <a:spLocks noGrp="1"/>
          </p:cNvSpPr>
          <p:nvPr>
            <p:ph type="pic" sz="quarter" idx="18" hasCustomPrompt="1"/>
          </p:nvPr>
        </p:nvSpPr>
        <p:spPr>
          <a:xfrm>
            <a:off x="4767487" y="2192339"/>
            <a:ext cx="4011389" cy="3792537"/>
          </a:xfrm>
          <a:prstGeom prst="rect">
            <a:avLst/>
          </a:prstGeom>
        </p:spPr>
        <p:txBody>
          <a:bodyPr anchor="ctr"/>
          <a:lstStyle>
            <a:lvl1pPr marL="0" indent="0" algn="ctr">
              <a:buNone/>
              <a:defRPr/>
            </a:lvl1pPr>
          </a:lstStyle>
          <a:p>
            <a:r>
              <a:rPr lang="it-IT" dirty="0"/>
              <a:t>Immagine</a:t>
            </a:r>
          </a:p>
          <a:p>
            <a:endParaRPr lang="it-IT" dirty="0"/>
          </a:p>
          <a:p>
            <a:endParaRPr lang="it-IT" dirty="0"/>
          </a:p>
        </p:txBody>
      </p:sp>
      <p:sp>
        <p:nvSpPr>
          <p:cNvPr id="26" name="Titolo 1">
            <a:extLst>
              <a:ext uri="{FF2B5EF4-FFF2-40B4-BE49-F238E27FC236}">
                <a16:creationId xmlns:a16="http://schemas.microsoft.com/office/drawing/2014/main" id="{A1A6781C-1105-6E41-8542-DCFE2DD5B866}"/>
              </a:ext>
            </a:extLst>
          </p:cNvPr>
          <p:cNvSpPr>
            <a:spLocks noGrp="1"/>
          </p:cNvSpPr>
          <p:nvPr>
            <p:ph type="title" hasCustomPrompt="1"/>
          </p:nvPr>
        </p:nvSpPr>
        <p:spPr>
          <a:xfrm>
            <a:off x="358775" y="450369"/>
            <a:ext cx="8420100" cy="372592"/>
          </a:xfrm>
          <a:prstGeom prst="rect">
            <a:avLst/>
          </a:prstGeom>
        </p:spPr>
        <p:txBody>
          <a:bodyPr lIns="0" tIns="0" rIns="251999" bIns="0" anchor="t"/>
          <a:lstStyle>
            <a:lvl1pPr>
              <a:lnSpc>
                <a:spcPts val="2600"/>
              </a:lnSpc>
              <a:defRPr sz="2600" b="1">
                <a:latin typeface="Georgia" panose="02040502050405020303" pitchFamily="18" charset="0"/>
              </a:defRPr>
            </a:lvl1pPr>
          </a:lstStyle>
          <a:p>
            <a:r>
              <a:rPr lang="it-IT" dirty="0"/>
              <a:t>Titolo della slide Georgia </a:t>
            </a:r>
            <a:r>
              <a:rPr lang="it-IT" dirty="0" err="1"/>
              <a:t>Bold</a:t>
            </a:r>
            <a:r>
              <a:rPr lang="it-IT" dirty="0"/>
              <a:t> 26 </a:t>
            </a:r>
            <a:r>
              <a:rPr lang="it-IT" dirty="0" err="1"/>
              <a:t>pt</a:t>
            </a:r>
            <a:endParaRPr lang="it-IT" dirty="0"/>
          </a:p>
        </p:txBody>
      </p:sp>
      <p:sp>
        <p:nvSpPr>
          <p:cNvPr id="27" name="Segnaposto testo 5">
            <a:extLst>
              <a:ext uri="{FF2B5EF4-FFF2-40B4-BE49-F238E27FC236}">
                <a16:creationId xmlns:a16="http://schemas.microsoft.com/office/drawing/2014/main" id="{233748CC-040C-9647-B664-E374195A18A7}"/>
              </a:ext>
            </a:extLst>
          </p:cNvPr>
          <p:cNvSpPr>
            <a:spLocks noGrp="1"/>
          </p:cNvSpPr>
          <p:nvPr>
            <p:ph type="body" sz="quarter" idx="10" hasCustomPrompt="1"/>
          </p:nvPr>
        </p:nvSpPr>
        <p:spPr>
          <a:xfrm>
            <a:off x="369797" y="873127"/>
            <a:ext cx="8409078" cy="426607"/>
          </a:xfrm>
          <a:prstGeom prst="rect">
            <a:avLst/>
          </a:prstGeom>
        </p:spPr>
        <p:txBody>
          <a:bodyPr lIns="0" tIns="0" rIns="251999" bIns="0" anchor="t"/>
          <a:lstStyle>
            <a:lvl1pPr marL="0" indent="0">
              <a:lnSpc>
                <a:spcPts val="1700"/>
              </a:lnSpc>
              <a:spcBef>
                <a:spcPts val="0"/>
              </a:spcBef>
              <a:buNone/>
              <a:defRPr sz="1400" b="0" i="0">
                <a:solidFill>
                  <a:schemeClr val="tx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Sottotitolo</a:t>
            </a:r>
          </a:p>
          <a:p>
            <a:pPr lvl="0"/>
            <a:r>
              <a:rPr lang="it-IT" dirty="0" err="1"/>
              <a:t>Arial</a:t>
            </a:r>
            <a:r>
              <a:rPr lang="it-IT" dirty="0"/>
              <a:t> Regular 14 </a:t>
            </a:r>
            <a:r>
              <a:rPr lang="it-IT" dirty="0" err="1"/>
              <a:t>pt</a:t>
            </a:r>
            <a:endParaRPr lang="it-IT" dirty="0"/>
          </a:p>
        </p:txBody>
      </p:sp>
    </p:spTree>
    <p:extLst>
      <p:ext uri="{BB962C8B-B14F-4D97-AF65-F5344CB8AC3E}">
        <p14:creationId xmlns:p14="http://schemas.microsoft.com/office/powerpoint/2010/main" val="1090060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ttotitolo - Slide vuota">
    <p:spTree>
      <p:nvGrpSpPr>
        <p:cNvPr id="1" name=""/>
        <p:cNvGrpSpPr/>
        <p:nvPr/>
      </p:nvGrpSpPr>
      <p:grpSpPr>
        <a:xfrm>
          <a:off x="0" y="0"/>
          <a:ext cx="0" cy="0"/>
          <a:chOff x="0" y="0"/>
          <a:chExt cx="0" cy="0"/>
        </a:xfrm>
      </p:grpSpPr>
      <p:sp>
        <p:nvSpPr>
          <p:cNvPr id="22" name="Titolo 1">
            <a:extLst>
              <a:ext uri="{FF2B5EF4-FFF2-40B4-BE49-F238E27FC236}">
                <a16:creationId xmlns:a16="http://schemas.microsoft.com/office/drawing/2014/main" id="{C3C84CE6-AA16-FF4F-8E2C-F0D267F7D53A}"/>
              </a:ext>
            </a:extLst>
          </p:cNvPr>
          <p:cNvSpPr>
            <a:spLocks noGrp="1"/>
          </p:cNvSpPr>
          <p:nvPr>
            <p:ph type="title" hasCustomPrompt="1"/>
          </p:nvPr>
        </p:nvSpPr>
        <p:spPr>
          <a:xfrm>
            <a:off x="358775" y="450369"/>
            <a:ext cx="8420100" cy="372592"/>
          </a:xfrm>
          <a:prstGeom prst="rect">
            <a:avLst/>
          </a:prstGeom>
        </p:spPr>
        <p:txBody>
          <a:bodyPr lIns="0" tIns="0" rIns="251999" bIns="0" anchor="t"/>
          <a:lstStyle>
            <a:lvl1pPr>
              <a:lnSpc>
                <a:spcPts val="2600"/>
              </a:lnSpc>
              <a:defRPr sz="2600" b="1">
                <a:latin typeface="Georgia" panose="02040502050405020303" pitchFamily="18" charset="0"/>
              </a:defRPr>
            </a:lvl1pPr>
          </a:lstStyle>
          <a:p>
            <a:r>
              <a:rPr lang="it-IT" dirty="0"/>
              <a:t>Titolo della slide Georgia </a:t>
            </a:r>
            <a:r>
              <a:rPr lang="it-IT" dirty="0" err="1"/>
              <a:t>Bold</a:t>
            </a:r>
            <a:r>
              <a:rPr lang="it-IT" dirty="0"/>
              <a:t> 26 </a:t>
            </a:r>
            <a:r>
              <a:rPr lang="it-IT" dirty="0" err="1"/>
              <a:t>pt</a:t>
            </a:r>
            <a:endParaRPr lang="it-IT" dirty="0"/>
          </a:p>
        </p:txBody>
      </p:sp>
      <p:sp>
        <p:nvSpPr>
          <p:cNvPr id="23" name="Segnaposto testo 5">
            <a:extLst>
              <a:ext uri="{FF2B5EF4-FFF2-40B4-BE49-F238E27FC236}">
                <a16:creationId xmlns:a16="http://schemas.microsoft.com/office/drawing/2014/main" id="{7BD8306A-E852-6C45-9E70-53CC128BCC27}"/>
              </a:ext>
            </a:extLst>
          </p:cNvPr>
          <p:cNvSpPr>
            <a:spLocks noGrp="1"/>
          </p:cNvSpPr>
          <p:nvPr>
            <p:ph type="body" sz="quarter" idx="10" hasCustomPrompt="1"/>
          </p:nvPr>
        </p:nvSpPr>
        <p:spPr>
          <a:xfrm>
            <a:off x="369797" y="873127"/>
            <a:ext cx="8409078" cy="426607"/>
          </a:xfrm>
          <a:prstGeom prst="rect">
            <a:avLst/>
          </a:prstGeom>
        </p:spPr>
        <p:txBody>
          <a:bodyPr lIns="0" tIns="0" rIns="251999" bIns="0" anchor="t"/>
          <a:lstStyle>
            <a:lvl1pPr marL="0" indent="0">
              <a:lnSpc>
                <a:spcPts val="1700"/>
              </a:lnSpc>
              <a:spcBef>
                <a:spcPts val="0"/>
              </a:spcBef>
              <a:buNone/>
              <a:defRPr sz="1400" b="0" i="0">
                <a:solidFill>
                  <a:schemeClr val="tx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Sottotitolo</a:t>
            </a:r>
          </a:p>
          <a:p>
            <a:pPr lvl="0"/>
            <a:r>
              <a:rPr lang="it-IT" dirty="0" err="1"/>
              <a:t>Arial</a:t>
            </a:r>
            <a:r>
              <a:rPr lang="it-IT" dirty="0"/>
              <a:t> Regular 14 </a:t>
            </a:r>
            <a:r>
              <a:rPr lang="it-IT" dirty="0" err="1"/>
              <a:t>pt</a:t>
            </a:r>
            <a:endParaRPr lang="it-IT" dirty="0"/>
          </a:p>
        </p:txBody>
      </p:sp>
    </p:spTree>
    <p:extLst>
      <p:ext uri="{BB962C8B-B14F-4D97-AF65-F5344CB8AC3E}">
        <p14:creationId xmlns:p14="http://schemas.microsoft.com/office/powerpoint/2010/main" val="3821070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sto 1 colonna">
    <p:spTree>
      <p:nvGrpSpPr>
        <p:cNvPr id="1" name=""/>
        <p:cNvGrpSpPr/>
        <p:nvPr/>
      </p:nvGrpSpPr>
      <p:grpSpPr>
        <a:xfrm>
          <a:off x="0" y="0"/>
          <a:ext cx="0" cy="0"/>
          <a:chOff x="0" y="0"/>
          <a:chExt cx="0" cy="0"/>
        </a:xfrm>
      </p:grpSpPr>
      <p:sp>
        <p:nvSpPr>
          <p:cNvPr id="16" name="Segnaposto testo 5">
            <a:extLst>
              <a:ext uri="{FF2B5EF4-FFF2-40B4-BE49-F238E27FC236}">
                <a16:creationId xmlns:a16="http://schemas.microsoft.com/office/drawing/2014/main" id="{C540A9DA-ADC7-E246-B407-4CECF9C9EE18}"/>
              </a:ext>
            </a:extLst>
          </p:cNvPr>
          <p:cNvSpPr>
            <a:spLocks noGrp="1"/>
          </p:cNvSpPr>
          <p:nvPr>
            <p:ph type="body" sz="quarter" idx="14" hasCustomPrompt="1"/>
          </p:nvPr>
        </p:nvSpPr>
        <p:spPr>
          <a:xfrm>
            <a:off x="369796" y="1412877"/>
            <a:ext cx="8409080" cy="4572001"/>
          </a:xfrm>
          <a:prstGeom prst="rect">
            <a:avLst/>
          </a:prstGeom>
        </p:spPr>
        <p:txBody>
          <a:bodyPr lIns="0" tIns="0" rIns="0" bIns="0" anchor="t"/>
          <a:lstStyle>
            <a:lvl1pPr marL="0" indent="0">
              <a:lnSpc>
                <a:spcPct val="100000"/>
              </a:lnSpc>
              <a:spcBef>
                <a:spcPts val="0"/>
              </a:spcBef>
              <a:spcAft>
                <a:spcPts val="600"/>
              </a:spcAft>
              <a:buNone/>
              <a:defRPr sz="12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a:t>
            </a:r>
            <a:r>
              <a:rPr lang="it-IT" dirty="0" err="1"/>
              <a:t>Arial</a:t>
            </a:r>
            <a:r>
              <a:rPr lang="it-IT" dirty="0"/>
              <a:t> Regular 12 </a:t>
            </a:r>
            <a:r>
              <a:rPr lang="it-IT" dirty="0" err="1"/>
              <a:t>pt</a:t>
            </a:r>
            <a:endParaRPr lang="it-IT" dirty="0"/>
          </a:p>
        </p:txBody>
      </p:sp>
      <p:sp>
        <p:nvSpPr>
          <p:cNvPr id="17" name="Titolo 1">
            <a:extLst>
              <a:ext uri="{FF2B5EF4-FFF2-40B4-BE49-F238E27FC236}">
                <a16:creationId xmlns:a16="http://schemas.microsoft.com/office/drawing/2014/main" id="{0FA9C4D2-37BF-F04C-82EA-C05727AE403E}"/>
              </a:ext>
            </a:extLst>
          </p:cNvPr>
          <p:cNvSpPr>
            <a:spLocks noGrp="1"/>
          </p:cNvSpPr>
          <p:nvPr>
            <p:ph type="title" hasCustomPrompt="1"/>
          </p:nvPr>
        </p:nvSpPr>
        <p:spPr>
          <a:xfrm>
            <a:off x="358775" y="450370"/>
            <a:ext cx="8420100" cy="652291"/>
          </a:xfrm>
          <a:prstGeom prst="rect">
            <a:avLst/>
          </a:prstGeom>
        </p:spPr>
        <p:txBody>
          <a:bodyPr lIns="0" tIns="0" rIns="251999" bIns="0" anchor="t"/>
          <a:lstStyle>
            <a:lvl1pPr>
              <a:lnSpc>
                <a:spcPts val="2600"/>
              </a:lnSpc>
              <a:defRPr sz="2600" b="1">
                <a:latin typeface="Georgia" panose="02040502050405020303" pitchFamily="18" charset="0"/>
              </a:defRPr>
            </a:lvl1pPr>
          </a:lstStyle>
          <a:p>
            <a:r>
              <a:rPr lang="it-IT" dirty="0"/>
              <a:t>Titolo della slide</a:t>
            </a:r>
            <a:br>
              <a:rPr lang="it-IT" dirty="0"/>
            </a:br>
            <a:r>
              <a:rPr lang="it-IT" dirty="0"/>
              <a:t>Georgia </a:t>
            </a:r>
            <a:r>
              <a:rPr lang="it-IT" dirty="0" err="1"/>
              <a:t>Bold</a:t>
            </a:r>
            <a:r>
              <a:rPr lang="it-IT" dirty="0"/>
              <a:t> 26 </a:t>
            </a:r>
            <a:r>
              <a:rPr lang="it-IT" dirty="0" err="1"/>
              <a:t>pt</a:t>
            </a:r>
            <a:endParaRPr lang="it-IT" dirty="0"/>
          </a:p>
        </p:txBody>
      </p:sp>
    </p:spTree>
    <p:extLst>
      <p:ext uri="{BB962C8B-B14F-4D97-AF65-F5344CB8AC3E}">
        <p14:creationId xmlns:p14="http://schemas.microsoft.com/office/powerpoint/2010/main" val="1661749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sto 2 colonne">
    <p:spTree>
      <p:nvGrpSpPr>
        <p:cNvPr id="1" name=""/>
        <p:cNvGrpSpPr/>
        <p:nvPr/>
      </p:nvGrpSpPr>
      <p:grpSpPr>
        <a:xfrm>
          <a:off x="0" y="0"/>
          <a:ext cx="0" cy="0"/>
          <a:chOff x="0" y="0"/>
          <a:chExt cx="0" cy="0"/>
        </a:xfrm>
      </p:grpSpPr>
      <p:sp>
        <p:nvSpPr>
          <p:cNvPr id="23" name="Segnaposto testo 5">
            <a:extLst>
              <a:ext uri="{FF2B5EF4-FFF2-40B4-BE49-F238E27FC236}">
                <a16:creationId xmlns:a16="http://schemas.microsoft.com/office/drawing/2014/main" id="{76DEDD44-874B-D847-B9E1-50F58EAD81EB}"/>
              </a:ext>
            </a:extLst>
          </p:cNvPr>
          <p:cNvSpPr>
            <a:spLocks noGrp="1"/>
          </p:cNvSpPr>
          <p:nvPr>
            <p:ph type="body" sz="quarter" idx="14" hasCustomPrompt="1"/>
          </p:nvPr>
        </p:nvSpPr>
        <p:spPr>
          <a:xfrm>
            <a:off x="369796" y="1412877"/>
            <a:ext cx="4009088" cy="4572001"/>
          </a:xfrm>
          <a:prstGeom prst="rect">
            <a:avLst/>
          </a:prstGeom>
        </p:spPr>
        <p:txBody>
          <a:bodyPr lIns="0" tIns="0" rIns="36000" bIns="0" anchor="t"/>
          <a:lstStyle>
            <a:lvl1pPr marL="0" indent="0">
              <a:lnSpc>
                <a:spcPct val="100000"/>
              </a:lnSpc>
              <a:spcBef>
                <a:spcPts val="0"/>
              </a:spcBef>
              <a:spcAft>
                <a:spcPts val="600"/>
              </a:spcAft>
              <a:buNone/>
              <a:defRPr sz="12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a:t>
            </a:r>
            <a:r>
              <a:rPr lang="it-IT" dirty="0" err="1"/>
              <a:t>Arial</a:t>
            </a:r>
            <a:r>
              <a:rPr lang="it-IT" dirty="0"/>
              <a:t> Regular 12 </a:t>
            </a:r>
            <a:r>
              <a:rPr lang="it-IT" dirty="0" err="1"/>
              <a:t>pt</a:t>
            </a:r>
            <a:endParaRPr lang="it-IT" dirty="0"/>
          </a:p>
        </p:txBody>
      </p:sp>
      <p:sp>
        <p:nvSpPr>
          <p:cNvPr id="24" name="Segnaposto testo 5">
            <a:extLst>
              <a:ext uri="{FF2B5EF4-FFF2-40B4-BE49-F238E27FC236}">
                <a16:creationId xmlns:a16="http://schemas.microsoft.com/office/drawing/2014/main" id="{8317CE8C-7898-DF45-B728-7883C31EF2D5}"/>
              </a:ext>
            </a:extLst>
          </p:cNvPr>
          <p:cNvSpPr>
            <a:spLocks noGrp="1"/>
          </p:cNvSpPr>
          <p:nvPr>
            <p:ph type="body" sz="quarter" idx="16" hasCustomPrompt="1"/>
          </p:nvPr>
        </p:nvSpPr>
        <p:spPr>
          <a:xfrm>
            <a:off x="4767487" y="1412877"/>
            <a:ext cx="4011389" cy="4572001"/>
          </a:xfrm>
          <a:prstGeom prst="rect">
            <a:avLst/>
          </a:prstGeom>
        </p:spPr>
        <p:txBody>
          <a:bodyPr lIns="0" tIns="0" rIns="36000" bIns="0" anchor="t"/>
          <a:lstStyle>
            <a:lvl1pPr marL="0" indent="0">
              <a:lnSpc>
                <a:spcPct val="100000"/>
              </a:lnSpc>
              <a:spcBef>
                <a:spcPts val="0"/>
              </a:spcBef>
              <a:spcAft>
                <a:spcPts val="600"/>
              </a:spcAft>
              <a:buNone/>
              <a:defRPr sz="12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a:t>
            </a:r>
            <a:r>
              <a:rPr lang="it-IT" dirty="0" err="1"/>
              <a:t>Arial</a:t>
            </a:r>
            <a:r>
              <a:rPr lang="it-IT" dirty="0"/>
              <a:t> Regular 12 </a:t>
            </a:r>
            <a:r>
              <a:rPr lang="it-IT" dirty="0" err="1"/>
              <a:t>pt</a:t>
            </a:r>
            <a:endParaRPr lang="it-IT" dirty="0"/>
          </a:p>
        </p:txBody>
      </p:sp>
      <p:sp>
        <p:nvSpPr>
          <p:cNvPr id="2" name="Titolo 1">
            <a:extLst>
              <a:ext uri="{FF2B5EF4-FFF2-40B4-BE49-F238E27FC236}">
                <a16:creationId xmlns:a16="http://schemas.microsoft.com/office/drawing/2014/main" id="{7DBE3514-D618-CE7D-AEFA-018A84E12756}"/>
              </a:ext>
            </a:extLst>
          </p:cNvPr>
          <p:cNvSpPr>
            <a:spLocks noGrp="1"/>
          </p:cNvSpPr>
          <p:nvPr>
            <p:ph type="title"/>
          </p:nvPr>
        </p:nvSpPr>
        <p:spPr>
          <a:xfrm>
            <a:off x="628650" y="365127"/>
            <a:ext cx="7886700" cy="1325563"/>
          </a:xfrm>
          <a:prstGeom prst="rect">
            <a:avLst/>
          </a:prstGeom>
        </p:spPr>
        <p:txBody>
          <a:bodyPr/>
          <a:lstStyle/>
          <a:p>
            <a:r>
              <a:rPr lang="it-IT" dirty="0"/>
              <a:t>Fare clic per modificare lo stile del titolo dello schema</a:t>
            </a:r>
          </a:p>
        </p:txBody>
      </p:sp>
    </p:spTree>
    <p:extLst>
      <p:ext uri="{BB962C8B-B14F-4D97-AF65-F5344CB8AC3E}">
        <p14:creationId xmlns:p14="http://schemas.microsoft.com/office/powerpoint/2010/main" val="589857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sto + box in evidenza">
    <p:spTree>
      <p:nvGrpSpPr>
        <p:cNvPr id="1" name=""/>
        <p:cNvGrpSpPr/>
        <p:nvPr/>
      </p:nvGrpSpPr>
      <p:grpSpPr>
        <a:xfrm>
          <a:off x="0" y="0"/>
          <a:ext cx="0" cy="0"/>
          <a:chOff x="0" y="0"/>
          <a:chExt cx="0" cy="0"/>
        </a:xfrm>
      </p:grpSpPr>
      <p:sp>
        <p:nvSpPr>
          <p:cNvPr id="23" name="Titolo 1">
            <a:extLst>
              <a:ext uri="{FF2B5EF4-FFF2-40B4-BE49-F238E27FC236}">
                <a16:creationId xmlns:a16="http://schemas.microsoft.com/office/drawing/2014/main" id="{5A238C36-A1CF-FF49-98FE-B843A3F5C688}"/>
              </a:ext>
            </a:extLst>
          </p:cNvPr>
          <p:cNvSpPr>
            <a:spLocks noGrp="1"/>
          </p:cNvSpPr>
          <p:nvPr>
            <p:ph type="title" hasCustomPrompt="1"/>
          </p:nvPr>
        </p:nvSpPr>
        <p:spPr>
          <a:xfrm>
            <a:off x="358775" y="450370"/>
            <a:ext cx="8420100" cy="652291"/>
          </a:xfrm>
          <a:prstGeom prst="rect">
            <a:avLst/>
          </a:prstGeom>
        </p:spPr>
        <p:txBody>
          <a:bodyPr lIns="0" tIns="0" rIns="251999" bIns="0" anchor="t"/>
          <a:lstStyle>
            <a:lvl1pPr>
              <a:lnSpc>
                <a:spcPts val="2600"/>
              </a:lnSpc>
              <a:defRPr sz="2600" b="1">
                <a:latin typeface="Georgia" panose="02040502050405020303" pitchFamily="18" charset="0"/>
              </a:defRPr>
            </a:lvl1pPr>
          </a:lstStyle>
          <a:p>
            <a:r>
              <a:rPr lang="it-IT" dirty="0"/>
              <a:t>Titolo della slide</a:t>
            </a:r>
            <a:br>
              <a:rPr lang="it-IT" dirty="0"/>
            </a:br>
            <a:r>
              <a:rPr lang="it-IT" dirty="0"/>
              <a:t>Georgia </a:t>
            </a:r>
            <a:r>
              <a:rPr lang="it-IT" dirty="0" err="1"/>
              <a:t>Bold</a:t>
            </a:r>
            <a:r>
              <a:rPr lang="it-IT" dirty="0"/>
              <a:t> 26 </a:t>
            </a:r>
            <a:r>
              <a:rPr lang="it-IT" dirty="0" err="1"/>
              <a:t>pt</a:t>
            </a:r>
            <a:endParaRPr lang="it-IT" dirty="0"/>
          </a:p>
        </p:txBody>
      </p:sp>
      <p:sp>
        <p:nvSpPr>
          <p:cNvPr id="26" name="Segnaposto testo 5">
            <a:extLst>
              <a:ext uri="{FF2B5EF4-FFF2-40B4-BE49-F238E27FC236}">
                <a16:creationId xmlns:a16="http://schemas.microsoft.com/office/drawing/2014/main" id="{76DEDD44-874B-D847-B9E1-50F58EAD81EB}"/>
              </a:ext>
            </a:extLst>
          </p:cNvPr>
          <p:cNvSpPr>
            <a:spLocks noGrp="1"/>
          </p:cNvSpPr>
          <p:nvPr>
            <p:ph type="body" sz="quarter" idx="14" hasCustomPrompt="1"/>
          </p:nvPr>
        </p:nvSpPr>
        <p:spPr>
          <a:xfrm>
            <a:off x="369796" y="1412877"/>
            <a:ext cx="4009089" cy="4572001"/>
          </a:xfrm>
          <a:prstGeom prst="rect">
            <a:avLst/>
          </a:prstGeom>
        </p:spPr>
        <p:txBody>
          <a:bodyPr lIns="0" tIns="0" rIns="0" bIns="0" anchor="t"/>
          <a:lstStyle>
            <a:lvl1pPr marL="0" indent="0">
              <a:lnSpc>
                <a:spcPct val="100000"/>
              </a:lnSpc>
              <a:spcBef>
                <a:spcPts val="0"/>
              </a:spcBef>
              <a:spcAft>
                <a:spcPts val="600"/>
              </a:spcAft>
              <a:buNone/>
              <a:defRPr sz="12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a:t>
            </a:r>
            <a:r>
              <a:rPr lang="it-IT" dirty="0" err="1"/>
              <a:t>Arial</a:t>
            </a:r>
            <a:r>
              <a:rPr lang="it-IT" dirty="0"/>
              <a:t> Regular 12 </a:t>
            </a:r>
            <a:r>
              <a:rPr lang="it-IT" dirty="0" err="1"/>
              <a:t>pt</a:t>
            </a:r>
            <a:endParaRPr lang="it-IT" dirty="0"/>
          </a:p>
        </p:txBody>
      </p:sp>
      <p:sp>
        <p:nvSpPr>
          <p:cNvPr id="27" name="Segnaposto testo 5">
            <a:extLst>
              <a:ext uri="{FF2B5EF4-FFF2-40B4-BE49-F238E27FC236}">
                <a16:creationId xmlns:a16="http://schemas.microsoft.com/office/drawing/2014/main" id="{8317CE8C-7898-DF45-B728-7883C31EF2D5}"/>
              </a:ext>
            </a:extLst>
          </p:cNvPr>
          <p:cNvSpPr>
            <a:spLocks noGrp="1"/>
          </p:cNvSpPr>
          <p:nvPr>
            <p:ph type="body" sz="quarter" idx="16" hasCustomPrompt="1"/>
          </p:nvPr>
        </p:nvSpPr>
        <p:spPr>
          <a:xfrm>
            <a:off x="4767487" y="1412877"/>
            <a:ext cx="4011389" cy="4572001"/>
          </a:xfrm>
          <a:prstGeom prst="rect">
            <a:avLst/>
          </a:prstGeom>
          <a:solidFill>
            <a:schemeClr val="bg2"/>
          </a:solidFill>
          <a:ln>
            <a:noFill/>
          </a:ln>
        </p:spPr>
        <p:txBody>
          <a:bodyPr lIns="144000" tIns="144000" rIns="144000" bIns="144000" anchor="t"/>
          <a:lstStyle>
            <a:lvl1pPr marL="0" indent="0">
              <a:lnSpc>
                <a:spcPct val="100000"/>
              </a:lnSpc>
              <a:spcBef>
                <a:spcPts val="0"/>
              </a:spcBef>
              <a:spcAft>
                <a:spcPts val="600"/>
              </a:spcAft>
              <a:buNone/>
              <a:defRPr sz="12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in evidenza</a:t>
            </a:r>
            <a:br>
              <a:rPr lang="it-IT" dirty="0"/>
            </a:br>
            <a:r>
              <a:rPr lang="it-IT" dirty="0" err="1"/>
              <a:t>Arial</a:t>
            </a:r>
            <a:r>
              <a:rPr lang="it-IT" dirty="0"/>
              <a:t> Regular 12 </a:t>
            </a:r>
            <a:r>
              <a:rPr lang="it-IT" dirty="0" err="1"/>
              <a:t>pt</a:t>
            </a:r>
            <a:endParaRPr lang="it-IT" dirty="0"/>
          </a:p>
        </p:txBody>
      </p:sp>
    </p:spTree>
    <p:extLst>
      <p:ext uri="{BB962C8B-B14F-4D97-AF65-F5344CB8AC3E}">
        <p14:creationId xmlns:p14="http://schemas.microsoft.com/office/powerpoint/2010/main" val="151786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sto + tabell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238C36-A1CF-FF49-98FE-B843A3F5C688}"/>
              </a:ext>
            </a:extLst>
          </p:cNvPr>
          <p:cNvSpPr>
            <a:spLocks noGrp="1"/>
          </p:cNvSpPr>
          <p:nvPr>
            <p:ph type="title" hasCustomPrompt="1"/>
          </p:nvPr>
        </p:nvSpPr>
        <p:spPr>
          <a:xfrm>
            <a:off x="358775" y="450370"/>
            <a:ext cx="8420100" cy="652291"/>
          </a:xfrm>
          <a:prstGeom prst="rect">
            <a:avLst/>
          </a:prstGeom>
        </p:spPr>
        <p:txBody>
          <a:bodyPr lIns="0" tIns="0" rIns="251999" bIns="0" anchor="t"/>
          <a:lstStyle>
            <a:lvl1pPr>
              <a:lnSpc>
                <a:spcPts val="2600"/>
              </a:lnSpc>
              <a:defRPr sz="2600" b="1">
                <a:latin typeface="Georgia" panose="02040502050405020303" pitchFamily="18" charset="0"/>
              </a:defRPr>
            </a:lvl1pPr>
          </a:lstStyle>
          <a:p>
            <a:r>
              <a:rPr lang="it-IT" dirty="0"/>
              <a:t>Titolo della slide</a:t>
            </a:r>
            <a:br>
              <a:rPr lang="it-IT" dirty="0"/>
            </a:br>
            <a:r>
              <a:rPr lang="it-IT" dirty="0"/>
              <a:t>Georgia </a:t>
            </a:r>
            <a:r>
              <a:rPr lang="it-IT" dirty="0" err="1"/>
              <a:t>Bold</a:t>
            </a:r>
            <a:r>
              <a:rPr lang="it-IT" dirty="0"/>
              <a:t> 26 </a:t>
            </a:r>
            <a:r>
              <a:rPr lang="it-IT" dirty="0" err="1"/>
              <a:t>pt</a:t>
            </a:r>
            <a:endParaRPr lang="it-IT" dirty="0"/>
          </a:p>
        </p:txBody>
      </p:sp>
      <p:sp>
        <p:nvSpPr>
          <p:cNvPr id="17" name="Segnaposto testo 5">
            <a:extLst>
              <a:ext uri="{FF2B5EF4-FFF2-40B4-BE49-F238E27FC236}">
                <a16:creationId xmlns:a16="http://schemas.microsoft.com/office/drawing/2014/main" id="{76DEDD44-874B-D847-B9E1-50F58EAD81EB}"/>
              </a:ext>
            </a:extLst>
          </p:cNvPr>
          <p:cNvSpPr>
            <a:spLocks noGrp="1"/>
          </p:cNvSpPr>
          <p:nvPr>
            <p:ph type="body" sz="quarter" idx="14" hasCustomPrompt="1"/>
          </p:nvPr>
        </p:nvSpPr>
        <p:spPr>
          <a:xfrm>
            <a:off x="369796" y="1412877"/>
            <a:ext cx="4009088" cy="4572001"/>
          </a:xfrm>
          <a:prstGeom prst="rect">
            <a:avLst/>
          </a:prstGeom>
        </p:spPr>
        <p:txBody>
          <a:bodyPr lIns="0" tIns="0" rIns="0" bIns="0" anchor="t"/>
          <a:lstStyle>
            <a:lvl1pPr marL="0" indent="0">
              <a:lnSpc>
                <a:spcPct val="100000"/>
              </a:lnSpc>
              <a:spcBef>
                <a:spcPts val="0"/>
              </a:spcBef>
              <a:spcAft>
                <a:spcPts val="600"/>
              </a:spcAft>
              <a:buNone/>
              <a:defRPr sz="12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a:t>
            </a:r>
            <a:r>
              <a:rPr lang="it-IT" dirty="0" err="1"/>
              <a:t>Arial</a:t>
            </a:r>
            <a:r>
              <a:rPr lang="it-IT" dirty="0"/>
              <a:t> Regular 12 </a:t>
            </a:r>
            <a:r>
              <a:rPr lang="it-IT" dirty="0" err="1"/>
              <a:t>pt</a:t>
            </a:r>
            <a:endParaRPr lang="it-IT" dirty="0"/>
          </a:p>
        </p:txBody>
      </p:sp>
      <p:sp>
        <p:nvSpPr>
          <p:cNvPr id="5" name="Segnaposto tabella 4">
            <a:extLst>
              <a:ext uri="{FF2B5EF4-FFF2-40B4-BE49-F238E27FC236}">
                <a16:creationId xmlns:a16="http://schemas.microsoft.com/office/drawing/2014/main" id="{F7B611CF-C7AF-E54A-8443-3765F0ED4843}"/>
              </a:ext>
            </a:extLst>
          </p:cNvPr>
          <p:cNvSpPr>
            <a:spLocks noGrp="1"/>
          </p:cNvSpPr>
          <p:nvPr>
            <p:ph type="tbl" sz="quarter" idx="16" hasCustomPrompt="1"/>
          </p:nvPr>
        </p:nvSpPr>
        <p:spPr>
          <a:xfrm>
            <a:off x="4767487" y="1412877"/>
            <a:ext cx="4011389" cy="4572001"/>
          </a:xfrm>
          <a:prstGeom prst="rect">
            <a:avLst/>
          </a:prstGeom>
        </p:spPr>
        <p:txBody>
          <a:bodyPr anchor="ctr"/>
          <a:lstStyle>
            <a:lvl1pPr marL="0" indent="0" algn="ctr">
              <a:buNone/>
              <a:defRPr/>
            </a:lvl1pPr>
          </a:lstStyle>
          <a:p>
            <a:r>
              <a:rPr lang="it-IT" dirty="0"/>
              <a:t>Tabella</a:t>
            </a:r>
          </a:p>
          <a:p>
            <a:endParaRPr lang="it-IT" dirty="0"/>
          </a:p>
          <a:p>
            <a:endParaRPr lang="it-IT" dirty="0"/>
          </a:p>
        </p:txBody>
      </p:sp>
    </p:spTree>
    <p:extLst>
      <p:ext uri="{BB962C8B-B14F-4D97-AF65-F5344CB8AC3E}">
        <p14:creationId xmlns:p14="http://schemas.microsoft.com/office/powerpoint/2010/main" val="2710370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sto + grafic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238C36-A1CF-FF49-98FE-B843A3F5C688}"/>
              </a:ext>
            </a:extLst>
          </p:cNvPr>
          <p:cNvSpPr>
            <a:spLocks noGrp="1"/>
          </p:cNvSpPr>
          <p:nvPr>
            <p:ph type="title" hasCustomPrompt="1"/>
          </p:nvPr>
        </p:nvSpPr>
        <p:spPr>
          <a:xfrm>
            <a:off x="358775" y="450370"/>
            <a:ext cx="8420100" cy="652291"/>
          </a:xfrm>
          <a:prstGeom prst="rect">
            <a:avLst/>
          </a:prstGeom>
        </p:spPr>
        <p:txBody>
          <a:bodyPr lIns="0" tIns="0" rIns="251999" bIns="0" anchor="t"/>
          <a:lstStyle>
            <a:lvl1pPr>
              <a:lnSpc>
                <a:spcPts val="2600"/>
              </a:lnSpc>
              <a:defRPr sz="2600" b="1">
                <a:latin typeface="Georgia" panose="02040502050405020303" pitchFamily="18" charset="0"/>
              </a:defRPr>
            </a:lvl1pPr>
          </a:lstStyle>
          <a:p>
            <a:r>
              <a:rPr lang="it-IT" dirty="0"/>
              <a:t>Titolo della slide</a:t>
            </a:r>
            <a:br>
              <a:rPr lang="it-IT" dirty="0"/>
            </a:br>
            <a:r>
              <a:rPr lang="it-IT" dirty="0"/>
              <a:t>Georgia </a:t>
            </a:r>
            <a:r>
              <a:rPr lang="it-IT" dirty="0" err="1"/>
              <a:t>Bold</a:t>
            </a:r>
            <a:r>
              <a:rPr lang="it-IT" dirty="0"/>
              <a:t> 26 </a:t>
            </a:r>
            <a:r>
              <a:rPr lang="it-IT" dirty="0" err="1"/>
              <a:t>pt</a:t>
            </a:r>
            <a:endParaRPr lang="it-IT" dirty="0"/>
          </a:p>
        </p:txBody>
      </p:sp>
      <p:sp>
        <p:nvSpPr>
          <p:cNvPr id="9" name="Segnaposto testo 5">
            <a:extLst>
              <a:ext uri="{FF2B5EF4-FFF2-40B4-BE49-F238E27FC236}">
                <a16:creationId xmlns:a16="http://schemas.microsoft.com/office/drawing/2014/main" id="{C540A9DA-ADC7-E246-B407-4CECF9C9EE18}"/>
              </a:ext>
            </a:extLst>
          </p:cNvPr>
          <p:cNvSpPr>
            <a:spLocks noGrp="1"/>
          </p:cNvSpPr>
          <p:nvPr>
            <p:ph type="body" sz="quarter" idx="14" hasCustomPrompt="1"/>
          </p:nvPr>
        </p:nvSpPr>
        <p:spPr>
          <a:xfrm>
            <a:off x="369796" y="1412877"/>
            <a:ext cx="4009088" cy="4572001"/>
          </a:xfrm>
          <a:prstGeom prst="rect">
            <a:avLst/>
          </a:prstGeom>
        </p:spPr>
        <p:txBody>
          <a:bodyPr lIns="0" tIns="0" rIns="0" bIns="0" anchor="t"/>
          <a:lstStyle>
            <a:lvl1pPr marL="0" indent="0">
              <a:lnSpc>
                <a:spcPct val="100000"/>
              </a:lnSpc>
              <a:spcBef>
                <a:spcPts val="0"/>
              </a:spcBef>
              <a:spcAft>
                <a:spcPts val="600"/>
              </a:spcAft>
              <a:buNone/>
              <a:defRPr sz="12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a:t>
            </a:r>
            <a:r>
              <a:rPr lang="it-IT" dirty="0" err="1"/>
              <a:t>Arial</a:t>
            </a:r>
            <a:r>
              <a:rPr lang="it-IT" dirty="0"/>
              <a:t> Regular 12 </a:t>
            </a:r>
            <a:r>
              <a:rPr lang="it-IT" dirty="0" err="1"/>
              <a:t>pt</a:t>
            </a:r>
            <a:endParaRPr lang="it-IT" dirty="0"/>
          </a:p>
        </p:txBody>
      </p:sp>
      <p:sp>
        <p:nvSpPr>
          <p:cNvPr id="18" name="Segnaposto testo 5">
            <a:extLst>
              <a:ext uri="{FF2B5EF4-FFF2-40B4-BE49-F238E27FC236}">
                <a16:creationId xmlns:a16="http://schemas.microsoft.com/office/drawing/2014/main" id="{E05C8BED-687B-CD4C-B17B-8385B80FEBDC}"/>
              </a:ext>
            </a:extLst>
          </p:cNvPr>
          <p:cNvSpPr>
            <a:spLocks noGrp="1"/>
          </p:cNvSpPr>
          <p:nvPr>
            <p:ph type="body" sz="quarter" idx="16" hasCustomPrompt="1"/>
          </p:nvPr>
        </p:nvSpPr>
        <p:spPr>
          <a:xfrm>
            <a:off x="4767487" y="1412875"/>
            <a:ext cx="4011389" cy="371118"/>
          </a:xfrm>
          <a:prstGeom prst="rect">
            <a:avLst/>
          </a:prstGeom>
        </p:spPr>
        <p:txBody>
          <a:bodyPr lIns="0" tIns="0" rIns="0" bIns="18000" anchor="b"/>
          <a:lstStyle>
            <a:lvl1pPr marL="0" indent="0">
              <a:lnSpc>
                <a:spcPct val="100000"/>
              </a:lnSpc>
              <a:spcBef>
                <a:spcPts val="0"/>
              </a:spcBef>
              <a:spcAft>
                <a:spcPts val="0"/>
              </a:spcAft>
              <a:buNone/>
              <a:defRPr sz="1200" b="1" i="0">
                <a:solidFill>
                  <a:schemeClr val="accent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Titolo del grafico</a:t>
            </a:r>
          </a:p>
          <a:p>
            <a:pPr lvl="0"/>
            <a:r>
              <a:rPr lang="it-IT" dirty="0"/>
              <a:t>Testo </a:t>
            </a:r>
            <a:r>
              <a:rPr lang="it-IT" dirty="0" err="1"/>
              <a:t>Arial</a:t>
            </a:r>
            <a:r>
              <a:rPr lang="it-IT" dirty="0"/>
              <a:t> Regular 12 </a:t>
            </a:r>
            <a:r>
              <a:rPr lang="it-IT" dirty="0" err="1"/>
              <a:t>pt</a:t>
            </a:r>
            <a:endParaRPr lang="it-IT" dirty="0"/>
          </a:p>
        </p:txBody>
      </p:sp>
      <p:sp>
        <p:nvSpPr>
          <p:cNvPr id="19" name="Segnaposto grafico 4">
            <a:extLst>
              <a:ext uri="{FF2B5EF4-FFF2-40B4-BE49-F238E27FC236}">
                <a16:creationId xmlns:a16="http://schemas.microsoft.com/office/drawing/2014/main" id="{DEB53FA1-BA73-3E47-B69A-E3FB54D1FAAE}"/>
              </a:ext>
            </a:extLst>
          </p:cNvPr>
          <p:cNvSpPr>
            <a:spLocks noGrp="1"/>
          </p:cNvSpPr>
          <p:nvPr>
            <p:ph type="chart" sz="quarter" idx="17" hasCustomPrompt="1"/>
          </p:nvPr>
        </p:nvSpPr>
        <p:spPr>
          <a:xfrm>
            <a:off x="4767487" y="2019299"/>
            <a:ext cx="4017739" cy="3965576"/>
          </a:xfrm>
          <a:prstGeom prst="rect">
            <a:avLst/>
          </a:prstGeom>
        </p:spPr>
        <p:txBody>
          <a:bodyPr anchor="ctr"/>
          <a:lstStyle>
            <a:lvl1pPr marL="0" indent="0" algn="ctr">
              <a:buNone/>
              <a:defRPr sz="2800">
                <a:solidFill>
                  <a:schemeClr val="tx1"/>
                </a:solidFill>
              </a:defRPr>
            </a:lvl1pPr>
          </a:lstStyle>
          <a:p>
            <a:r>
              <a:rPr lang="it-IT" dirty="0"/>
              <a:t>Grafico</a:t>
            </a:r>
          </a:p>
          <a:p>
            <a:endParaRPr lang="it-IT" dirty="0"/>
          </a:p>
          <a:p>
            <a:endParaRPr lang="it-IT" dirty="0"/>
          </a:p>
        </p:txBody>
      </p:sp>
    </p:spTree>
    <p:extLst>
      <p:ext uri="{BB962C8B-B14F-4D97-AF65-F5344CB8AC3E}">
        <p14:creationId xmlns:p14="http://schemas.microsoft.com/office/powerpoint/2010/main" val="308651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ertina - Titolo">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0E29C1C8-3DB3-F341-9EF8-6B372BB5CB5E}"/>
              </a:ext>
            </a:extLst>
          </p:cNvPr>
          <p:cNvPicPr>
            <a:picLocks noChangeAspect="1"/>
          </p:cNvPicPr>
          <p:nvPr userDrawn="1"/>
        </p:nvPicPr>
        <p:blipFill>
          <a:blip r:embed="rId2"/>
          <a:stretch>
            <a:fillRect/>
          </a:stretch>
        </p:blipFill>
        <p:spPr>
          <a:xfrm>
            <a:off x="361950" y="503381"/>
            <a:ext cx="2295526" cy="2228988"/>
          </a:xfrm>
          <a:prstGeom prst="rect">
            <a:avLst/>
          </a:prstGeom>
        </p:spPr>
      </p:pic>
    </p:spTree>
    <p:extLst>
      <p:ext uri="{BB962C8B-B14F-4D97-AF65-F5344CB8AC3E}">
        <p14:creationId xmlns:p14="http://schemas.microsoft.com/office/powerpoint/2010/main" val="45214063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sto + immagi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238C36-A1CF-FF49-98FE-B843A3F5C688}"/>
              </a:ext>
            </a:extLst>
          </p:cNvPr>
          <p:cNvSpPr>
            <a:spLocks noGrp="1"/>
          </p:cNvSpPr>
          <p:nvPr>
            <p:ph type="title" hasCustomPrompt="1"/>
          </p:nvPr>
        </p:nvSpPr>
        <p:spPr>
          <a:xfrm>
            <a:off x="358775" y="450370"/>
            <a:ext cx="8420100" cy="652291"/>
          </a:xfrm>
          <a:prstGeom prst="rect">
            <a:avLst/>
          </a:prstGeom>
        </p:spPr>
        <p:txBody>
          <a:bodyPr lIns="0" tIns="0" rIns="251999" bIns="0" anchor="t"/>
          <a:lstStyle>
            <a:lvl1pPr>
              <a:lnSpc>
                <a:spcPts val="2600"/>
              </a:lnSpc>
              <a:defRPr sz="2600" b="1">
                <a:latin typeface="Georgia" panose="02040502050405020303" pitchFamily="18" charset="0"/>
              </a:defRPr>
            </a:lvl1pPr>
          </a:lstStyle>
          <a:p>
            <a:r>
              <a:rPr lang="it-IT" dirty="0"/>
              <a:t>Titolo della slide</a:t>
            </a:r>
            <a:br>
              <a:rPr lang="it-IT" dirty="0"/>
            </a:br>
            <a:r>
              <a:rPr lang="it-IT" dirty="0"/>
              <a:t>Georgia </a:t>
            </a:r>
            <a:r>
              <a:rPr lang="it-IT" dirty="0" err="1"/>
              <a:t>Bold</a:t>
            </a:r>
            <a:r>
              <a:rPr lang="it-IT" dirty="0"/>
              <a:t> 26 </a:t>
            </a:r>
            <a:r>
              <a:rPr lang="it-IT" dirty="0" err="1"/>
              <a:t>pt</a:t>
            </a:r>
            <a:endParaRPr lang="it-IT" dirty="0"/>
          </a:p>
        </p:txBody>
      </p:sp>
      <p:sp>
        <p:nvSpPr>
          <p:cNvPr id="9" name="Segnaposto testo 5">
            <a:extLst>
              <a:ext uri="{FF2B5EF4-FFF2-40B4-BE49-F238E27FC236}">
                <a16:creationId xmlns:a16="http://schemas.microsoft.com/office/drawing/2014/main" id="{C540A9DA-ADC7-E246-B407-4CECF9C9EE18}"/>
              </a:ext>
            </a:extLst>
          </p:cNvPr>
          <p:cNvSpPr>
            <a:spLocks noGrp="1"/>
          </p:cNvSpPr>
          <p:nvPr>
            <p:ph type="body" sz="quarter" idx="14" hasCustomPrompt="1"/>
          </p:nvPr>
        </p:nvSpPr>
        <p:spPr>
          <a:xfrm>
            <a:off x="369796" y="1412877"/>
            <a:ext cx="4009088" cy="4572001"/>
          </a:xfrm>
          <a:prstGeom prst="rect">
            <a:avLst/>
          </a:prstGeom>
        </p:spPr>
        <p:txBody>
          <a:bodyPr lIns="0" tIns="0" rIns="0" bIns="0" anchor="t"/>
          <a:lstStyle>
            <a:lvl1pPr marL="0" indent="0">
              <a:lnSpc>
                <a:spcPct val="100000"/>
              </a:lnSpc>
              <a:spcBef>
                <a:spcPts val="0"/>
              </a:spcBef>
              <a:spcAft>
                <a:spcPts val="600"/>
              </a:spcAft>
              <a:buNone/>
              <a:defRPr sz="12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a:t>
            </a:r>
            <a:r>
              <a:rPr lang="it-IT" dirty="0" err="1"/>
              <a:t>Arial</a:t>
            </a:r>
            <a:r>
              <a:rPr lang="it-IT" dirty="0"/>
              <a:t> Regular 12 </a:t>
            </a:r>
            <a:r>
              <a:rPr lang="it-IT" dirty="0" err="1"/>
              <a:t>pt</a:t>
            </a:r>
            <a:endParaRPr lang="it-IT" dirty="0"/>
          </a:p>
        </p:txBody>
      </p:sp>
      <p:sp>
        <p:nvSpPr>
          <p:cNvPr id="18" name="Segnaposto testo 5">
            <a:extLst>
              <a:ext uri="{FF2B5EF4-FFF2-40B4-BE49-F238E27FC236}">
                <a16:creationId xmlns:a16="http://schemas.microsoft.com/office/drawing/2014/main" id="{E05C8BED-687B-CD4C-B17B-8385B80FEBDC}"/>
              </a:ext>
            </a:extLst>
          </p:cNvPr>
          <p:cNvSpPr>
            <a:spLocks noGrp="1"/>
          </p:cNvSpPr>
          <p:nvPr>
            <p:ph type="body" sz="quarter" idx="16" hasCustomPrompt="1"/>
          </p:nvPr>
        </p:nvSpPr>
        <p:spPr>
          <a:xfrm>
            <a:off x="4767487" y="1412875"/>
            <a:ext cx="4011389" cy="371118"/>
          </a:xfrm>
          <a:prstGeom prst="rect">
            <a:avLst/>
          </a:prstGeom>
        </p:spPr>
        <p:txBody>
          <a:bodyPr lIns="0" tIns="0" rIns="0" bIns="18000" anchor="b"/>
          <a:lstStyle>
            <a:lvl1pPr marL="0" indent="0">
              <a:lnSpc>
                <a:spcPct val="100000"/>
              </a:lnSpc>
              <a:spcBef>
                <a:spcPts val="0"/>
              </a:spcBef>
              <a:spcAft>
                <a:spcPts val="0"/>
              </a:spcAft>
              <a:buNone/>
              <a:defRPr sz="1200" b="1" i="0">
                <a:solidFill>
                  <a:schemeClr val="accent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Titolo dell’immagine</a:t>
            </a:r>
          </a:p>
          <a:p>
            <a:pPr lvl="0"/>
            <a:r>
              <a:rPr lang="it-IT" dirty="0"/>
              <a:t>Testo </a:t>
            </a:r>
            <a:r>
              <a:rPr lang="it-IT" dirty="0" err="1"/>
              <a:t>Arial</a:t>
            </a:r>
            <a:r>
              <a:rPr lang="it-IT" dirty="0"/>
              <a:t> Regular 12 </a:t>
            </a:r>
            <a:r>
              <a:rPr lang="it-IT" dirty="0" err="1"/>
              <a:t>pt</a:t>
            </a:r>
            <a:endParaRPr lang="it-IT" dirty="0"/>
          </a:p>
        </p:txBody>
      </p:sp>
      <p:sp>
        <p:nvSpPr>
          <p:cNvPr id="5" name="Segnaposto immagine 4">
            <a:extLst>
              <a:ext uri="{FF2B5EF4-FFF2-40B4-BE49-F238E27FC236}">
                <a16:creationId xmlns:a16="http://schemas.microsoft.com/office/drawing/2014/main" id="{8D003975-4FB1-3343-A259-008ACC17CC9C}"/>
              </a:ext>
            </a:extLst>
          </p:cNvPr>
          <p:cNvSpPr>
            <a:spLocks noGrp="1"/>
          </p:cNvSpPr>
          <p:nvPr>
            <p:ph type="pic" sz="quarter" idx="18" hasCustomPrompt="1"/>
          </p:nvPr>
        </p:nvSpPr>
        <p:spPr>
          <a:xfrm>
            <a:off x="4767487" y="2012949"/>
            <a:ext cx="4011389" cy="3971926"/>
          </a:xfrm>
          <a:prstGeom prst="rect">
            <a:avLst/>
          </a:prstGeom>
        </p:spPr>
        <p:txBody>
          <a:bodyPr anchor="ctr"/>
          <a:lstStyle>
            <a:lvl1pPr marL="0" indent="0" algn="ctr">
              <a:buNone/>
              <a:defRPr/>
            </a:lvl1pPr>
          </a:lstStyle>
          <a:p>
            <a:r>
              <a:rPr lang="it-IT" dirty="0"/>
              <a:t>Immagine</a:t>
            </a:r>
          </a:p>
          <a:p>
            <a:endParaRPr lang="it-IT" dirty="0"/>
          </a:p>
          <a:p>
            <a:endParaRPr lang="it-IT" dirty="0"/>
          </a:p>
        </p:txBody>
      </p:sp>
    </p:spTree>
    <p:extLst>
      <p:ext uri="{BB962C8B-B14F-4D97-AF65-F5344CB8AC3E}">
        <p14:creationId xmlns:p14="http://schemas.microsoft.com/office/powerpoint/2010/main" val="788964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vuota">
    <p:spTree>
      <p:nvGrpSpPr>
        <p:cNvPr id="1" name=""/>
        <p:cNvGrpSpPr/>
        <p:nvPr/>
      </p:nvGrpSpPr>
      <p:grpSpPr>
        <a:xfrm>
          <a:off x="0" y="0"/>
          <a:ext cx="0" cy="0"/>
          <a:chOff x="0" y="0"/>
          <a:chExt cx="0" cy="0"/>
        </a:xfrm>
      </p:grpSpPr>
      <p:sp>
        <p:nvSpPr>
          <p:cNvPr id="18" name="Titolo 1">
            <a:extLst>
              <a:ext uri="{FF2B5EF4-FFF2-40B4-BE49-F238E27FC236}">
                <a16:creationId xmlns:a16="http://schemas.microsoft.com/office/drawing/2014/main" id="{5A238C36-A1CF-FF49-98FE-B843A3F5C688}"/>
              </a:ext>
            </a:extLst>
          </p:cNvPr>
          <p:cNvSpPr>
            <a:spLocks noGrp="1"/>
          </p:cNvSpPr>
          <p:nvPr>
            <p:ph type="title" hasCustomPrompt="1"/>
          </p:nvPr>
        </p:nvSpPr>
        <p:spPr>
          <a:xfrm>
            <a:off x="358775" y="450370"/>
            <a:ext cx="8420100" cy="652291"/>
          </a:xfrm>
          <a:prstGeom prst="rect">
            <a:avLst/>
          </a:prstGeom>
        </p:spPr>
        <p:txBody>
          <a:bodyPr lIns="0" tIns="0" rIns="251999" bIns="0" anchor="t"/>
          <a:lstStyle>
            <a:lvl1pPr>
              <a:lnSpc>
                <a:spcPts val="2600"/>
              </a:lnSpc>
              <a:defRPr sz="2600" b="1">
                <a:latin typeface="Georgia" panose="02040502050405020303" pitchFamily="18" charset="0"/>
              </a:defRPr>
            </a:lvl1pPr>
          </a:lstStyle>
          <a:p>
            <a:r>
              <a:rPr lang="it-IT" dirty="0"/>
              <a:t>Titolo della slide</a:t>
            </a:r>
            <a:br>
              <a:rPr lang="it-IT" dirty="0"/>
            </a:br>
            <a:r>
              <a:rPr lang="it-IT" dirty="0"/>
              <a:t>Georgia </a:t>
            </a:r>
            <a:r>
              <a:rPr lang="it-IT" dirty="0" err="1"/>
              <a:t>Bold</a:t>
            </a:r>
            <a:r>
              <a:rPr lang="it-IT" dirty="0"/>
              <a:t> 26 </a:t>
            </a:r>
            <a:r>
              <a:rPr lang="it-IT" dirty="0" err="1"/>
              <a:t>pt</a:t>
            </a:r>
            <a:endParaRPr lang="it-IT" dirty="0"/>
          </a:p>
        </p:txBody>
      </p:sp>
    </p:spTree>
    <p:extLst>
      <p:ext uri="{BB962C8B-B14F-4D97-AF65-F5344CB8AC3E}">
        <p14:creationId xmlns:p14="http://schemas.microsoft.com/office/powerpoint/2010/main" val="3721814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EF6D0B-7AF8-C0B8-98CB-2A077FFDD261}"/>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EB37D54-0E8D-60BC-BDF3-BDB840999C7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A1047AD-8CD6-0904-CEDA-6BDA3570D73E}"/>
              </a:ext>
            </a:extLst>
          </p:cNvPr>
          <p:cNvSpPr>
            <a:spLocks noGrp="1"/>
          </p:cNvSpPr>
          <p:nvPr>
            <p:ph type="dt" sz="half" idx="10"/>
          </p:nvPr>
        </p:nvSpPr>
        <p:spPr/>
        <p:txBody>
          <a:bodyPr/>
          <a:lstStyle/>
          <a:p>
            <a:fld id="{18C169B7-305D-4FA4-B4E8-B1684C6B7CC5}" type="datetimeFigureOut">
              <a:rPr lang="it-IT" smtClean="0"/>
              <a:t>03/11/2023</a:t>
            </a:fld>
            <a:endParaRPr lang="it-IT"/>
          </a:p>
        </p:txBody>
      </p:sp>
      <p:sp>
        <p:nvSpPr>
          <p:cNvPr id="5" name="Segnaposto piè di pagina 4">
            <a:extLst>
              <a:ext uri="{FF2B5EF4-FFF2-40B4-BE49-F238E27FC236}">
                <a16:creationId xmlns:a16="http://schemas.microsoft.com/office/drawing/2014/main" id="{6E1B4750-548C-9986-AE87-0BCDCFD22A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BDC24D3-8C0F-2BA3-0B8F-2DBC21201259}"/>
              </a:ext>
            </a:extLst>
          </p:cNvPr>
          <p:cNvSpPr>
            <a:spLocks noGrp="1"/>
          </p:cNvSpPr>
          <p:nvPr>
            <p:ph type="sldNum" sz="quarter" idx="12"/>
          </p:nvPr>
        </p:nvSpPr>
        <p:spPr/>
        <p:txBody>
          <a:bodyPr/>
          <a:lstStyle/>
          <a:p>
            <a:fld id="{910E2476-C5D3-4AAD-B98A-4E4A0F0801C9}" type="slidenum">
              <a:rPr lang="it-IT" smtClean="0"/>
              <a:t>‹N›</a:t>
            </a:fld>
            <a:endParaRPr lang="it-IT"/>
          </a:p>
        </p:txBody>
      </p:sp>
    </p:spTree>
    <p:extLst>
      <p:ext uri="{BB962C8B-B14F-4D97-AF65-F5344CB8AC3E}">
        <p14:creationId xmlns:p14="http://schemas.microsoft.com/office/powerpoint/2010/main" val="817886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DA2FDC-9741-2A2C-F8BA-790B8AA9C40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BFF3324-E528-7010-CDC3-7FBEC8E8766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BE79F4-2D3A-3811-DBE2-89205A9EBD48}"/>
              </a:ext>
            </a:extLst>
          </p:cNvPr>
          <p:cNvSpPr>
            <a:spLocks noGrp="1"/>
          </p:cNvSpPr>
          <p:nvPr>
            <p:ph type="dt" sz="half" idx="10"/>
          </p:nvPr>
        </p:nvSpPr>
        <p:spPr/>
        <p:txBody>
          <a:bodyPr/>
          <a:lstStyle/>
          <a:p>
            <a:fld id="{18C169B7-305D-4FA4-B4E8-B1684C6B7CC5}" type="datetimeFigureOut">
              <a:rPr lang="it-IT" smtClean="0"/>
              <a:t>03/11/2023</a:t>
            </a:fld>
            <a:endParaRPr lang="it-IT"/>
          </a:p>
        </p:txBody>
      </p:sp>
      <p:sp>
        <p:nvSpPr>
          <p:cNvPr id="5" name="Segnaposto piè di pagina 4">
            <a:extLst>
              <a:ext uri="{FF2B5EF4-FFF2-40B4-BE49-F238E27FC236}">
                <a16:creationId xmlns:a16="http://schemas.microsoft.com/office/drawing/2014/main" id="{FC2FF2A8-1F44-0548-D056-1C8EC0959E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7FF8B92-35DD-1EE9-A023-58D0DF833986}"/>
              </a:ext>
            </a:extLst>
          </p:cNvPr>
          <p:cNvSpPr>
            <a:spLocks noGrp="1"/>
          </p:cNvSpPr>
          <p:nvPr>
            <p:ph type="sldNum" sz="quarter" idx="12"/>
          </p:nvPr>
        </p:nvSpPr>
        <p:spPr/>
        <p:txBody>
          <a:bodyPr/>
          <a:lstStyle/>
          <a:p>
            <a:fld id="{910E2476-C5D3-4AAD-B98A-4E4A0F0801C9}" type="slidenum">
              <a:rPr lang="it-IT" smtClean="0"/>
              <a:t>‹N›</a:t>
            </a:fld>
            <a:endParaRPr lang="it-IT"/>
          </a:p>
        </p:txBody>
      </p:sp>
    </p:spTree>
    <p:extLst>
      <p:ext uri="{BB962C8B-B14F-4D97-AF65-F5344CB8AC3E}">
        <p14:creationId xmlns:p14="http://schemas.microsoft.com/office/powerpoint/2010/main" val="1341284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F40F76-7F2A-4EF6-37D3-AE2F695C3084}"/>
              </a:ext>
            </a:extLst>
          </p:cNvPr>
          <p:cNvSpPr>
            <a:spLocks noGrp="1"/>
          </p:cNvSpPr>
          <p:nvPr>
            <p:ph type="title"/>
          </p:nvPr>
        </p:nvSpPr>
        <p:spPr>
          <a:xfrm>
            <a:off x="623888" y="1709740"/>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E0D8AFF-C54D-224A-D235-E352567A00A9}"/>
              </a:ext>
            </a:extLst>
          </p:cNvPr>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9FE74FD-9464-FB4D-C700-27862BCA4520}"/>
              </a:ext>
            </a:extLst>
          </p:cNvPr>
          <p:cNvSpPr>
            <a:spLocks noGrp="1"/>
          </p:cNvSpPr>
          <p:nvPr>
            <p:ph type="dt" sz="half" idx="10"/>
          </p:nvPr>
        </p:nvSpPr>
        <p:spPr/>
        <p:txBody>
          <a:bodyPr/>
          <a:lstStyle/>
          <a:p>
            <a:fld id="{18C169B7-305D-4FA4-B4E8-B1684C6B7CC5}" type="datetimeFigureOut">
              <a:rPr lang="it-IT" smtClean="0"/>
              <a:t>03/11/2023</a:t>
            </a:fld>
            <a:endParaRPr lang="it-IT"/>
          </a:p>
        </p:txBody>
      </p:sp>
      <p:sp>
        <p:nvSpPr>
          <p:cNvPr id="5" name="Segnaposto piè di pagina 4">
            <a:extLst>
              <a:ext uri="{FF2B5EF4-FFF2-40B4-BE49-F238E27FC236}">
                <a16:creationId xmlns:a16="http://schemas.microsoft.com/office/drawing/2014/main" id="{3EB2462B-DDAC-4224-27BD-8554570775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4EACBB3-4CC2-AC3F-BBC7-2D7151D380A4}"/>
              </a:ext>
            </a:extLst>
          </p:cNvPr>
          <p:cNvSpPr>
            <a:spLocks noGrp="1"/>
          </p:cNvSpPr>
          <p:nvPr>
            <p:ph type="sldNum" sz="quarter" idx="12"/>
          </p:nvPr>
        </p:nvSpPr>
        <p:spPr/>
        <p:txBody>
          <a:bodyPr/>
          <a:lstStyle/>
          <a:p>
            <a:fld id="{910E2476-C5D3-4AAD-B98A-4E4A0F0801C9}" type="slidenum">
              <a:rPr lang="it-IT" smtClean="0"/>
              <a:t>‹N›</a:t>
            </a:fld>
            <a:endParaRPr lang="it-IT"/>
          </a:p>
        </p:txBody>
      </p:sp>
    </p:spTree>
    <p:extLst>
      <p:ext uri="{BB962C8B-B14F-4D97-AF65-F5344CB8AC3E}">
        <p14:creationId xmlns:p14="http://schemas.microsoft.com/office/powerpoint/2010/main" val="1261161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30E0D0-CF9C-DAFE-948F-FAF7F37BD1E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4EC28EE-5A78-0FA4-77D3-AAD5FEABDFF7}"/>
              </a:ext>
            </a:extLst>
          </p:cNvPr>
          <p:cNvSpPr>
            <a:spLocks noGrp="1"/>
          </p:cNvSpPr>
          <p:nvPr>
            <p:ph sz="half" idx="1"/>
          </p:nvPr>
        </p:nvSpPr>
        <p:spPr>
          <a:xfrm>
            <a:off x="628650" y="1825625"/>
            <a:ext cx="386715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D3B3179-CF0E-C03A-51AC-411D17B542B2}"/>
              </a:ext>
            </a:extLst>
          </p:cNvPr>
          <p:cNvSpPr>
            <a:spLocks noGrp="1"/>
          </p:cNvSpPr>
          <p:nvPr>
            <p:ph sz="half" idx="2"/>
          </p:nvPr>
        </p:nvSpPr>
        <p:spPr>
          <a:xfrm>
            <a:off x="4648200" y="1825625"/>
            <a:ext cx="386715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9BD1B3D-2E0D-7A39-D7F5-F55D0F0B6854}"/>
              </a:ext>
            </a:extLst>
          </p:cNvPr>
          <p:cNvSpPr>
            <a:spLocks noGrp="1"/>
          </p:cNvSpPr>
          <p:nvPr>
            <p:ph type="dt" sz="half" idx="10"/>
          </p:nvPr>
        </p:nvSpPr>
        <p:spPr/>
        <p:txBody>
          <a:bodyPr/>
          <a:lstStyle/>
          <a:p>
            <a:fld id="{18C169B7-305D-4FA4-B4E8-B1684C6B7CC5}" type="datetimeFigureOut">
              <a:rPr lang="it-IT" smtClean="0"/>
              <a:t>03/11/2023</a:t>
            </a:fld>
            <a:endParaRPr lang="it-IT"/>
          </a:p>
        </p:txBody>
      </p:sp>
      <p:sp>
        <p:nvSpPr>
          <p:cNvPr id="6" name="Segnaposto piè di pagina 5">
            <a:extLst>
              <a:ext uri="{FF2B5EF4-FFF2-40B4-BE49-F238E27FC236}">
                <a16:creationId xmlns:a16="http://schemas.microsoft.com/office/drawing/2014/main" id="{1B55F4FB-0BC0-A242-1ED2-904FBF767A3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E3A0712-ECC3-F920-5A81-4046CE856543}"/>
              </a:ext>
            </a:extLst>
          </p:cNvPr>
          <p:cNvSpPr>
            <a:spLocks noGrp="1"/>
          </p:cNvSpPr>
          <p:nvPr>
            <p:ph type="sldNum" sz="quarter" idx="12"/>
          </p:nvPr>
        </p:nvSpPr>
        <p:spPr/>
        <p:txBody>
          <a:bodyPr/>
          <a:lstStyle/>
          <a:p>
            <a:fld id="{910E2476-C5D3-4AAD-B98A-4E4A0F0801C9}" type="slidenum">
              <a:rPr lang="it-IT" smtClean="0"/>
              <a:t>‹N›</a:t>
            </a:fld>
            <a:endParaRPr lang="it-IT"/>
          </a:p>
        </p:txBody>
      </p:sp>
    </p:spTree>
    <p:extLst>
      <p:ext uri="{BB962C8B-B14F-4D97-AF65-F5344CB8AC3E}">
        <p14:creationId xmlns:p14="http://schemas.microsoft.com/office/powerpoint/2010/main" val="1578356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80E2A0-5117-48A8-4CC8-841B4D9F191F}"/>
              </a:ext>
            </a:extLst>
          </p:cNvPr>
          <p:cNvSpPr>
            <a:spLocks noGrp="1"/>
          </p:cNvSpPr>
          <p:nvPr>
            <p:ph type="title"/>
          </p:nvPr>
        </p:nvSpPr>
        <p:spPr>
          <a:xfrm>
            <a:off x="630238" y="365127"/>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ECF4AA1-F4DA-CEAC-1492-8D252D8DB6BB}"/>
              </a:ext>
            </a:extLst>
          </p:cNvPr>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8603F31-4151-C634-E8F2-7AFA49EE329B}"/>
              </a:ext>
            </a:extLst>
          </p:cNvPr>
          <p:cNvSpPr>
            <a:spLocks noGrp="1"/>
          </p:cNvSpPr>
          <p:nvPr>
            <p:ph sz="half" idx="2"/>
          </p:nvPr>
        </p:nvSpPr>
        <p:spPr>
          <a:xfrm>
            <a:off x="630239"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A58824B-D267-4FB2-23EA-34A7D4A88F2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9243611-7AD8-A771-E4D0-AAEA21E007BB}"/>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0C0D291-08B8-EC82-B5D0-965328CA797E}"/>
              </a:ext>
            </a:extLst>
          </p:cNvPr>
          <p:cNvSpPr>
            <a:spLocks noGrp="1"/>
          </p:cNvSpPr>
          <p:nvPr>
            <p:ph type="dt" sz="half" idx="10"/>
          </p:nvPr>
        </p:nvSpPr>
        <p:spPr/>
        <p:txBody>
          <a:bodyPr/>
          <a:lstStyle/>
          <a:p>
            <a:fld id="{18C169B7-305D-4FA4-B4E8-B1684C6B7CC5}" type="datetimeFigureOut">
              <a:rPr lang="it-IT" smtClean="0"/>
              <a:t>03/11/2023</a:t>
            </a:fld>
            <a:endParaRPr lang="it-IT"/>
          </a:p>
        </p:txBody>
      </p:sp>
      <p:sp>
        <p:nvSpPr>
          <p:cNvPr id="8" name="Segnaposto piè di pagina 7">
            <a:extLst>
              <a:ext uri="{FF2B5EF4-FFF2-40B4-BE49-F238E27FC236}">
                <a16:creationId xmlns:a16="http://schemas.microsoft.com/office/drawing/2014/main" id="{2F8E5039-D029-5AC7-E593-3EDF06FF189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95C45FF-A9A0-2349-DED8-A3DD48CB1B0B}"/>
              </a:ext>
            </a:extLst>
          </p:cNvPr>
          <p:cNvSpPr>
            <a:spLocks noGrp="1"/>
          </p:cNvSpPr>
          <p:nvPr>
            <p:ph type="sldNum" sz="quarter" idx="12"/>
          </p:nvPr>
        </p:nvSpPr>
        <p:spPr/>
        <p:txBody>
          <a:bodyPr/>
          <a:lstStyle/>
          <a:p>
            <a:fld id="{910E2476-C5D3-4AAD-B98A-4E4A0F0801C9}" type="slidenum">
              <a:rPr lang="it-IT" smtClean="0"/>
              <a:t>‹N›</a:t>
            </a:fld>
            <a:endParaRPr lang="it-IT"/>
          </a:p>
        </p:txBody>
      </p:sp>
    </p:spTree>
    <p:extLst>
      <p:ext uri="{BB962C8B-B14F-4D97-AF65-F5344CB8AC3E}">
        <p14:creationId xmlns:p14="http://schemas.microsoft.com/office/powerpoint/2010/main" val="1828731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169A49-6BB4-4176-B728-D77E1D8234E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F8C99FD-625D-0410-E4CF-CB29F30D61A1}"/>
              </a:ext>
            </a:extLst>
          </p:cNvPr>
          <p:cNvSpPr>
            <a:spLocks noGrp="1"/>
          </p:cNvSpPr>
          <p:nvPr>
            <p:ph type="dt" sz="half" idx="10"/>
          </p:nvPr>
        </p:nvSpPr>
        <p:spPr/>
        <p:txBody>
          <a:bodyPr/>
          <a:lstStyle/>
          <a:p>
            <a:fld id="{18C169B7-305D-4FA4-B4E8-B1684C6B7CC5}" type="datetimeFigureOut">
              <a:rPr lang="it-IT" smtClean="0"/>
              <a:t>03/11/2023</a:t>
            </a:fld>
            <a:endParaRPr lang="it-IT"/>
          </a:p>
        </p:txBody>
      </p:sp>
      <p:sp>
        <p:nvSpPr>
          <p:cNvPr id="4" name="Segnaposto piè di pagina 3">
            <a:extLst>
              <a:ext uri="{FF2B5EF4-FFF2-40B4-BE49-F238E27FC236}">
                <a16:creationId xmlns:a16="http://schemas.microsoft.com/office/drawing/2014/main" id="{D863A8F3-1481-4C04-38BC-A345EACD9FE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664CE9E-0547-FD45-640C-481A11D6C151}"/>
              </a:ext>
            </a:extLst>
          </p:cNvPr>
          <p:cNvSpPr>
            <a:spLocks noGrp="1"/>
          </p:cNvSpPr>
          <p:nvPr>
            <p:ph type="sldNum" sz="quarter" idx="12"/>
          </p:nvPr>
        </p:nvSpPr>
        <p:spPr/>
        <p:txBody>
          <a:bodyPr/>
          <a:lstStyle/>
          <a:p>
            <a:fld id="{910E2476-C5D3-4AAD-B98A-4E4A0F0801C9}" type="slidenum">
              <a:rPr lang="it-IT" smtClean="0"/>
              <a:t>‹N›</a:t>
            </a:fld>
            <a:endParaRPr lang="it-IT"/>
          </a:p>
        </p:txBody>
      </p:sp>
    </p:spTree>
    <p:extLst>
      <p:ext uri="{BB962C8B-B14F-4D97-AF65-F5344CB8AC3E}">
        <p14:creationId xmlns:p14="http://schemas.microsoft.com/office/powerpoint/2010/main" val="1849392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BB3CE30-D8ED-A329-594D-79FE80C5EE08}"/>
              </a:ext>
            </a:extLst>
          </p:cNvPr>
          <p:cNvSpPr>
            <a:spLocks noGrp="1"/>
          </p:cNvSpPr>
          <p:nvPr>
            <p:ph type="dt" sz="half" idx="10"/>
          </p:nvPr>
        </p:nvSpPr>
        <p:spPr/>
        <p:txBody>
          <a:bodyPr/>
          <a:lstStyle/>
          <a:p>
            <a:fld id="{18C169B7-305D-4FA4-B4E8-B1684C6B7CC5}" type="datetimeFigureOut">
              <a:rPr lang="it-IT" smtClean="0"/>
              <a:t>03/11/2023</a:t>
            </a:fld>
            <a:endParaRPr lang="it-IT"/>
          </a:p>
        </p:txBody>
      </p:sp>
      <p:sp>
        <p:nvSpPr>
          <p:cNvPr id="3" name="Segnaposto piè di pagina 2">
            <a:extLst>
              <a:ext uri="{FF2B5EF4-FFF2-40B4-BE49-F238E27FC236}">
                <a16:creationId xmlns:a16="http://schemas.microsoft.com/office/drawing/2014/main" id="{0458C25D-735B-3B43-C9F0-8340C44C03D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85F6B97-D0E3-462D-75AA-1BB9BFC86C74}"/>
              </a:ext>
            </a:extLst>
          </p:cNvPr>
          <p:cNvSpPr>
            <a:spLocks noGrp="1"/>
          </p:cNvSpPr>
          <p:nvPr>
            <p:ph type="sldNum" sz="quarter" idx="12"/>
          </p:nvPr>
        </p:nvSpPr>
        <p:spPr/>
        <p:txBody>
          <a:bodyPr/>
          <a:lstStyle/>
          <a:p>
            <a:fld id="{910E2476-C5D3-4AAD-B98A-4E4A0F0801C9}" type="slidenum">
              <a:rPr lang="it-IT" smtClean="0"/>
              <a:t>‹N›</a:t>
            </a:fld>
            <a:endParaRPr lang="it-IT"/>
          </a:p>
        </p:txBody>
      </p:sp>
    </p:spTree>
    <p:extLst>
      <p:ext uri="{BB962C8B-B14F-4D97-AF65-F5344CB8AC3E}">
        <p14:creationId xmlns:p14="http://schemas.microsoft.com/office/powerpoint/2010/main" val="3010945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27499C-3F4A-6FE7-173E-0254FFB11F15}"/>
              </a:ext>
            </a:extLst>
          </p:cNvPr>
          <p:cNvSpPr>
            <a:spLocks noGrp="1"/>
          </p:cNvSpPr>
          <p:nvPr>
            <p:ph type="title"/>
          </p:nvPr>
        </p:nvSpPr>
        <p:spPr>
          <a:xfrm>
            <a:off x="630239"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63BCFDB-D002-8C99-726E-1D9975B755F4}"/>
              </a:ext>
            </a:extLst>
          </p:cNvPr>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F556E37-8FFC-64C8-59E9-3785F050CE4E}"/>
              </a:ext>
            </a:extLst>
          </p:cNvPr>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A11D3B5-A046-2D0C-A269-369048EE089C}"/>
              </a:ext>
            </a:extLst>
          </p:cNvPr>
          <p:cNvSpPr>
            <a:spLocks noGrp="1"/>
          </p:cNvSpPr>
          <p:nvPr>
            <p:ph type="dt" sz="half" idx="10"/>
          </p:nvPr>
        </p:nvSpPr>
        <p:spPr/>
        <p:txBody>
          <a:bodyPr/>
          <a:lstStyle/>
          <a:p>
            <a:fld id="{18C169B7-305D-4FA4-B4E8-B1684C6B7CC5}" type="datetimeFigureOut">
              <a:rPr lang="it-IT" smtClean="0"/>
              <a:t>03/11/2023</a:t>
            </a:fld>
            <a:endParaRPr lang="it-IT"/>
          </a:p>
        </p:txBody>
      </p:sp>
      <p:sp>
        <p:nvSpPr>
          <p:cNvPr id="6" name="Segnaposto piè di pagina 5">
            <a:extLst>
              <a:ext uri="{FF2B5EF4-FFF2-40B4-BE49-F238E27FC236}">
                <a16:creationId xmlns:a16="http://schemas.microsoft.com/office/drawing/2014/main" id="{65B9DC8F-E874-49BA-C1AE-7A1B2F3E25D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BD7A206-C6C3-8910-0304-7FF7B76C0778}"/>
              </a:ext>
            </a:extLst>
          </p:cNvPr>
          <p:cNvSpPr>
            <a:spLocks noGrp="1"/>
          </p:cNvSpPr>
          <p:nvPr>
            <p:ph type="sldNum" sz="quarter" idx="12"/>
          </p:nvPr>
        </p:nvSpPr>
        <p:spPr/>
        <p:txBody>
          <a:bodyPr/>
          <a:lstStyle/>
          <a:p>
            <a:fld id="{910E2476-C5D3-4AAD-B98A-4E4A0F0801C9}" type="slidenum">
              <a:rPr lang="it-IT" smtClean="0"/>
              <a:t>‹N›</a:t>
            </a:fld>
            <a:endParaRPr lang="it-IT"/>
          </a:p>
        </p:txBody>
      </p:sp>
    </p:spTree>
    <p:extLst>
      <p:ext uri="{BB962C8B-B14F-4D97-AF65-F5344CB8AC3E}">
        <p14:creationId xmlns:p14="http://schemas.microsoft.com/office/powerpoint/2010/main" val="114942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372B899C-F272-E949-B45C-C9FA2712B1FC}"/>
              </a:ext>
            </a:extLst>
          </p:cNvPr>
          <p:cNvSpPr txBox="1"/>
          <p:nvPr userDrawn="1"/>
        </p:nvSpPr>
        <p:spPr>
          <a:xfrm>
            <a:off x="358776" y="456266"/>
            <a:ext cx="4213225" cy="338554"/>
          </a:xfrm>
          <a:prstGeom prst="rect">
            <a:avLst/>
          </a:prstGeom>
          <a:noFill/>
        </p:spPr>
        <p:txBody>
          <a:bodyPr wrap="square" lIns="0" tIns="0" rIns="0" bIns="0" rtlCol="0">
            <a:spAutoFit/>
          </a:bodyPr>
          <a:lstStyle/>
          <a:p>
            <a:r>
              <a:rPr lang="it-IT" sz="2200" b="1" kern="1200" dirty="0">
                <a:solidFill>
                  <a:schemeClr val="tx1"/>
                </a:solidFill>
                <a:latin typeface="Georgia" panose="02040502050405020303" pitchFamily="18" charset="0"/>
                <a:ea typeface="+mj-ea"/>
                <a:cs typeface="+mj-cs"/>
              </a:rPr>
              <a:t>Indice</a:t>
            </a:r>
          </a:p>
        </p:txBody>
      </p:sp>
      <p:sp>
        <p:nvSpPr>
          <p:cNvPr id="17" name="Segnaposto testo 5">
            <a:extLst>
              <a:ext uri="{FF2B5EF4-FFF2-40B4-BE49-F238E27FC236}">
                <a16:creationId xmlns:a16="http://schemas.microsoft.com/office/drawing/2014/main" id="{4DBF4C73-4C15-9D45-9109-BD8ED4ECCE14}"/>
              </a:ext>
            </a:extLst>
          </p:cNvPr>
          <p:cNvSpPr>
            <a:spLocks noGrp="1"/>
          </p:cNvSpPr>
          <p:nvPr>
            <p:ph type="body" sz="quarter" idx="10" hasCustomPrompt="1"/>
          </p:nvPr>
        </p:nvSpPr>
        <p:spPr>
          <a:xfrm>
            <a:off x="358775" y="1881190"/>
            <a:ext cx="8420100" cy="4103687"/>
          </a:xfrm>
          <a:prstGeom prst="rect">
            <a:avLst/>
          </a:prstGeom>
        </p:spPr>
        <p:txBody>
          <a:bodyPr lIns="0" tIns="0" rIns="0" bIns="0" anchor="t"/>
          <a:lstStyle>
            <a:lvl1pPr marL="0" indent="0">
              <a:lnSpc>
                <a:spcPct val="100000"/>
              </a:lnSpc>
              <a:spcBef>
                <a:spcPts val="0"/>
              </a:spcBef>
              <a:spcAft>
                <a:spcPts val="600"/>
              </a:spcAft>
              <a:buFont typeface="Wingdings" pitchFamily="2" charset="2"/>
              <a:buNone/>
              <a:tabLst>
                <a:tab pos="620713" algn="l"/>
                <a:tab pos="7551738" algn="l"/>
              </a:tabLst>
              <a:defRPr sz="1600" b="0" i="0" u="dotted"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n. – TAB – Titolo della sezione – TAB – </a:t>
            </a:r>
            <a:r>
              <a:rPr lang="it-IT" dirty="0" err="1"/>
              <a:t>n.pagina</a:t>
            </a:r>
            <a:endParaRPr lang="it-IT" dirty="0"/>
          </a:p>
        </p:txBody>
      </p:sp>
      <p:sp>
        <p:nvSpPr>
          <p:cNvPr id="18" name="CasellaDiTesto 17">
            <a:extLst>
              <a:ext uri="{FF2B5EF4-FFF2-40B4-BE49-F238E27FC236}">
                <a16:creationId xmlns:a16="http://schemas.microsoft.com/office/drawing/2014/main" id="{F6A9FB93-B229-D049-8920-98ACB63D25FC}"/>
              </a:ext>
            </a:extLst>
          </p:cNvPr>
          <p:cNvSpPr txBox="1"/>
          <p:nvPr userDrawn="1"/>
        </p:nvSpPr>
        <p:spPr>
          <a:xfrm>
            <a:off x="8151169" y="6416675"/>
            <a:ext cx="627707" cy="139756"/>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3199B1-69EE-0946-8F5D-3DAB7C8E8881}" type="slidenum">
              <a:rPr lang="it-IT" sz="900" kern="1200" smtClean="0">
                <a:solidFill>
                  <a:schemeClr val="accent1"/>
                </a:solidFill>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lang="it-IT" sz="900" dirty="0"/>
          </a:p>
        </p:txBody>
      </p:sp>
      <p:sp>
        <p:nvSpPr>
          <p:cNvPr id="8" name="CasellaDiTesto 7">
            <a:extLst>
              <a:ext uri="{FF2B5EF4-FFF2-40B4-BE49-F238E27FC236}">
                <a16:creationId xmlns:a16="http://schemas.microsoft.com/office/drawing/2014/main" id="{0786CBCC-F780-5C43-8861-B0D77FA02D45}"/>
              </a:ext>
            </a:extLst>
          </p:cNvPr>
          <p:cNvSpPr txBox="1"/>
          <p:nvPr userDrawn="1"/>
        </p:nvSpPr>
        <p:spPr>
          <a:xfrm>
            <a:off x="-285820" y="6278176"/>
            <a:ext cx="5332164" cy="138499"/>
          </a:xfrm>
          <a:prstGeom prst="rect">
            <a:avLst/>
          </a:prstGeom>
          <a:noFill/>
        </p:spPr>
        <p:txBody>
          <a:bodyPr wrap="square" lIns="0" tIns="0" rIns="0" bIns="0" rtlCol="0">
            <a:spAutoFit/>
          </a:bodyPr>
          <a:lstStyle/>
          <a:p>
            <a:r>
              <a:rPr lang="it-IT" sz="900" b="1" kern="1200" dirty="0">
                <a:solidFill>
                  <a:srgbClr val="1B2849"/>
                </a:solidFill>
                <a:effectLst/>
                <a:latin typeface="+mn-lt"/>
                <a:ea typeface="+mn-ea"/>
                <a:cs typeface="+mn-cs"/>
              </a:rPr>
              <a:t>Aspetti contabili dei </a:t>
            </a:r>
            <a:r>
              <a:rPr lang="it-IT" sz="900" b="1" kern="1200" dirty="0" err="1">
                <a:solidFill>
                  <a:srgbClr val="1B2849"/>
                </a:solidFill>
                <a:effectLst/>
                <a:latin typeface="+mn-lt"/>
                <a:ea typeface="+mn-ea"/>
                <a:cs typeface="+mn-cs"/>
              </a:rPr>
              <a:t>crypto</a:t>
            </a:r>
            <a:r>
              <a:rPr lang="it-IT" sz="900" b="1" kern="1200" dirty="0">
                <a:solidFill>
                  <a:srgbClr val="1B2849"/>
                </a:solidFill>
                <a:effectLst/>
                <a:latin typeface="+mn-lt"/>
                <a:ea typeface="+mn-ea"/>
                <a:cs typeface="+mn-cs"/>
              </a:rPr>
              <a:t>-asset </a:t>
            </a:r>
          </a:p>
        </p:txBody>
      </p:sp>
      <p:pic>
        <p:nvPicPr>
          <p:cNvPr id="4" name="Immagine 3">
            <a:extLst>
              <a:ext uri="{FF2B5EF4-FFF2-40B4-BE49-F238E27FC236}">
                <a16:creationId xmlns:a16="http://schemas.microsoft.com/office/drawing/2014/main" id="{D433EDB2-FB27-AD40-9092-C11F42DEADA9}"/>
              </a:ext>
            </a:extLst>
          </p:cNvPr>
          <p:cNvPicPr>
            <a:picLocks noChangeAspect="1"/>
          </p:cNvPicPr>
          <p:nvPr userDrawn="1"/>
        </p:nvPicPr>
        <p:blipFill>
          <a:blip r:embed="rId2"/>
          <a:stretch>
            <a:fillRect/>
          </a:stretch>
        </p:blipFill>
        <p:spPr>
          <a:xfrm>
            <a:off x="198423" y="6257283"/>
            <a:ext cx="1198884" cy="544864"/>
          </a:xfrm>
          <a:prstGeom prst="rect">
            <a:avLst/>
          </a:prstGeom>
        </p:spPr>
      </p:pic>
      <p:cxnSp>
        <p:nvCxnSpPr>
          <p:cNvPr id="2" name="Connettore 1 2">
            <a:extLst>
              <a:ext uri="{FF2B5EF4-FFF2-40B4-BE49-F238E27FC236}">
                <a16:creationId xmlns:a16="http://schemas.microsoft.com/office/drawing/2014/main" id="{D781D703-99E4-9F55-2796-DE577E4DA522}"/>
              </a:ext>
            </a:extLst>
          </p:cNvPr>
          <p:cNvCxnSpPr/>
          <p:nvPr userDrawn="1"/>
        </p:nvCxnSpPr>
        <p:spPr>
          <a:xfrm>
            <a:off x="358775" y="6248576"/>
            <a:ext cx="8420100" cy="0"/>
          </a:xfrm>
          <a:prstGeom prst="line">
            <a:avLst/>
          </a:prstGeom>
          <a:ln>
            <a:solidFill>
              <a:srgbClr val="E3061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9415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1A6742-9FC2-F3B7-46BE-71F894685703}"/>
              </a:ext>
            </a:extLst>
          </p:cNvPr>
          <p:cNvSpPr>
            <a:spLocks noGrp="1"/>
          </p:cNvSpPr>
          <p:nvPr>
            <p:ph type="title"/>
          </p:nvPr>
        </p:nvSpPr>
        <p:spPr>
          <a:xfrm>
            <a:off x="630239"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8A0C595-E9EC-07C4-4087-1EBEC2FF1D10}"/>
              </a:ext>
            </a:extLst>
          </p:cNvPr>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AEEA928-6E5C-5454-4B75-C29DD7F5F5A0}"/>
              </a:ext>
            </a:extLst>
          </p:cNvPr>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8146FA0-F91B-28EF-8F4B-E6ADCF7EF522}"/>
              </a:ext>
            </a:extLst>
          </p:cNvPr>
          <p:cNvSpPr>
            <a:spLocks noGrp="1"/>
          </p:cNvSpPr>
          <p:nvPr>
            <p:ph type="dt" sz="half" idx="10"/>
          </p:nvPr>
        </p:nvSpPr>
        <p:spPr/>
        <p:txBody>
          <a:bodyPr/>
          <a:lstStyle/>
          <a:p>
            <a:fld id="{18C169B7-305D-4FA4-B4E8-B1684C6B7CC5}" type="datetimeFigureOut">
              <a:rPr lang="it-IT" smtClean="0"/>
              <a:t>03/11/2023</a:t>
            </a:fld>
            <a:endParaRPr lang="it-IT"/>
          </a:p>
        </p:txBody>
      </p:sp>
      <p:sp>
        <p:nvSpPr>
          <p:cNvPr id="6" name="Segnaposto piè di pagina 5">
            <a:extLst>
              <a:ext uri="{FF2B5EF4-FFF2-40B4-BE49-F238E27FC236}">
                <a16:creationId xmlns:a16="http://schemas.microsoft.com/office/drawing/2014/main" id="{51027599-A482-5BA9-914F-ED4A632D023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AB0706C-DFA1-3C4B-2C61-C8E6B98F8A9E}"/>
              </a:ext>
            </a:extLst>
          </p:cNvPr>
          <p:cNvSpPr>
            <a:spLocks noGrp="1"/>
          </p:cNvSpPr>
          <p:nvPr>
            <p:ph type="sldNum" sz="quarter" idx="12"/>
          </p:nvPr>
        </p:nvSpPr>
        <p:spPr/>
        <p:txBody>
          <a:bodyPr/>
          <a:lstStyle/>
          <a:p>
            <a:fld id="{910E2476-C5D3-4AAD-B98A-4E4A0F0801C9}" type="slidenum">
              <a:rPr lang="it-IT" smtClean="0"/>
              <a:t>‹N›</a:t>
            </a:fld>
            <a:endParaRPr lang="it-IT"/>
          </a:p>
        </p:txBody>
      </p:sp>
    </p:spTree>
    <p:extLst>
      <p:ext uri="{BB962C8B-B14F-4D97-AF65-F5344CB8AC3E}">
        <p14:creationId xmlns:p14="http://schemas.microsoft.com/office/powerpoint/2010/main" val="2111852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58C062-6486-D3FC-070B-FFE8C093D15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8FC23FA-D80B-594E-2022-6C9CF4A2F98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5F95767-46E3-428E-D656-40EE3F59A7A0}"/>
              </a:ext>
            </a:extLst>
          </p:cNvPr>
          <p:cNvSpPr>
            <a:spLocks noGrp="1"/>
          </p:cNvSpPr>
          <p:nvPr>
            <p:ph type="dt" sz="half" idx="10"/>
          </p:nvPr>
        </p:nvSpPr>
        <p:spPr/>
        <p:txBody>
          <a:bodyPr/>
          <a:lstStyle/>
          <a:p>
            <a:fld id="{18C169B7-305D-4FA4-B4E8-B1684C6B7CC5}" type="datetimeFigureOut">
              <a:rPr lang="it-IT" smtClean="0"/>
              <a:t>03/11/2023</a:t>
            </a:fld>
            <a:endParaRPr lang="it-IT"/>
          </a:p>
        </p:txBody>
      </p:sp>
      <p:sp>
        <p:nvSpPr>
          <p:cNvPr id="5" name="Segnaposto piè di pagina 4">
            <a:extLst>
              <a:ext uri="{FF2B5EF4-FFF2-40B4-BE49-F238E27FC236}">
                <a16:creationId xmlns:a16="http://schemas.microsoft.com/office/drawing/2014/main" id="{D983B182-1BC6-F89A-1636-04E8C055F93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5FD85B9-6F5B-F137-11B0-316A31E1FA0E}"/>
              </a:ext>
            </a:extLst>
          </p:cNvPr>
          <p:cNvSpPr>
            <a:spLocks noGrp="1"/>
          </p:cNvSpPr>
          <p:nvPr>
            <p:ph type="sldNum" sz="quarter" idx="12"/>
          </p:nvPr>
        </p:nvSpPr>
        <p:spPr/>
        <p:txBody>
          <a:bodyPr/>
          <a:lstStyle/>
          <a:p>
            <a:fld id="{910E2476-C5D3-4AAD-B98A-4E4A0F0801C9}" type="slidenum">
              <a:rPr lang="it-IT" smtClean="0"/>
              <a:t>‹N›</a:t>
            </a:fld>
            <a:endParaRPr lang="it-IT"/>
          </a:p>
        </p:txBody>
      </p:sp>
    </p:spTree>
    <p:extLst>
      <p:ext uri="{BB962C8B-B14F-4D97-AF65-F5344CB8AC3E}">
        <p14:creationId xmlns:p14="http://schemas.microsoft.com/office/powerpoint/2010/main" val="3061478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943657D-AE03-0400-5E47-2BB0D83E6178}"/>
              </a:ext>
            </a:extLst>
          </p:cNvPr>
          <p:cNvSpPr>
            <a:spLocks noGrp="1"/>
          </p:cNvSpPr>
          <p:nvPr>
            <p:ph type="title" orient="vert"/>
          </p:nvPr>
        </p:nvSpPr>
        <p:spPr>
          <a:xfrm>
            <a:off x="6543676"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B9270D7-3DD6-6A9F-6146-20F5330A114D}"/>
              </a:ext>
            </a:extLst>
          </p:cNvPr>
          <p:cNvSpPr>
            <a:spLocks noGrp="1"/>
          </p:cNvSpPr>
          <p:nvPr>
            <p:ph type="body" orient="vert" idx="1"/>
          </p:nvPr>
        </p:nvSpPr>
        <p:spPr>
          <a:xfrm>
            <a:off x="628651" y="365125"/>
            <a:ext cx="57626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D22484-7D23-0F75-1D41-D21B0EC5AF1D}"/>
              </a:ext>
            </a:extLst>
          </p:cNvPr>
          <p:cNvSpPr>
            <a:spLocks noGrp="1"/>
          </p:cNvSpPr>
          <p:nvPr>
            <p:ph type="dt" sz="half" idx="10"/>
          </p:nvPr>
        </p:nvSpPr>
        <p:spPr/>
        <p:txBody>
          <a:bodyPr/>
          <a:lstStyle/>
          <a:p>
            <a:fld id="{18C169B7-305D-4FA4-B4E8-B1684C6B7CC5}" type="datetimeFigureOut">
              <a:rPr lang="it-IT" smtClean="0"/>
              <a:t>03/11/2023</a:t>
            </a:fld>
            <a:endParaRPr lang="it-IT"/>
          </a:p>
        </p:txBody>
      </p:sp>
      <p:sp>
        <p:nvSpPr>
          <p:cNvPr id="5" name="Segnaposto piè di pagina 4">
            <a:extLst>
              <a:ext uri="{FF2B5EF4-FFF2-40B4-BE49-F238E27FC236}">
                <a16:creationId xmlns:a16="http://schemas.microsoft.com/office/drawing/2014/main" id="{51922964-4980-5779-BB8A-58BBBBBB4C6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668863-7152-9E69-C00C-7A740CFFACE4}"/>
              </a:ext>
            </a:extLst>
          </p:cNvPr>
          <p:cNvSpPr>
            <a:spLocks noGrp="1"/>
          </p:cNvSpPr>
          <p:nvPr>
            <p:ph type="sldNum" sz="quarter" idx="12"/>
          </p:nvPr>
        </p:nvSpPr>
        <p:spPr/>
        <p:txBody>
          <a:bodyPr/>
          <a:lstStyle/>
          <a:p>
            <a:fld id="{910E2476-C5D3-4AAD-B98A-4E4A0F0801C9}" type="slidenum">
              <a:rPr lang="it-IT" smtClean="0"/>
              <a:t>‹N›</a:t>
            </a:fld>
            <a:endParaRPr lang="it-IT"/>
          </a:p>
        </p:txBody>
      </p:sp>
    </p:spTree>
    <p:extLst>
      <p:ext uri="{BB962C8B-B14F-4D97-AF65-F5344CB8AC3E}">
        <p14:creationId xmlns:p14="http://schemas.microsoft.com/office/powerpoint/2010/main" val="322770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p:bg>
      <p:bgPr>
        <a:solidFill>
          <a:schemeClr val="tx2"/>
        </a:soli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358775" y="3013778"/>
            <a:ext cx="8420100" cy="540204"/>
          </a:xfrm>
          <a:prstGeom prst="rect">
            <a:avLst/>
          </a:prstGeom>
        </p:spPr>
        <p:txBody>
          <a:bodyPr vert="horz"/>
          <a:lstStyle>
            <a:lvl1pPr algn="ctr">
              <a:defRPr sz="3000" b="1" baseline="0">
                <a:solidFill>
                  <a:srgbClr val="E30613"/>
                </a:solidFill>
              </a:defRPr>
            </a:lvl1pPr>
          </a:lstStyle>
          <a:p>
            <a:r>
              <a:rPr lang="it-IT" dirty="0"/>
              <a:t>Inserisci numero e titolo della sezione</a:t>
            </a:r>
          </a:p>
        </p:txBody>
      </p:sp>
      <p:sp>
        <p:nvSpPr>
          <p:cNvPr id="7" name="CasellaDiTesto 6">
            <a:extLst>
              <a:ext uri="{FF2B5EF4-FFF2-40B4-BE49-F238E27FC236}">
                <a16:creationId xmlns:a16="http://schemas.microsoft.com/office/drawing/2014/main" id="{96BC753B-3F66-F048-9225-0C1303453D3D}"/>
              </a:ext>
            </a:extLst>
          </p:cNvPr>
          <p:cNvSpPr txBox="1"/>
          <p:nvPr userDrawn="1"/>
        </p:nvSpPr>
        <p:spPr>
          <a:xfrm>
            <a:off x="8151169" y="6416675"/>
            <a:ext cx="627707" cy="139756"/>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3199B1-69EE-0946-8F5D-3DAB7C8E8881}" type="slidenum">
              <a:rPr lang="it-IT" sz="900" kern="1200" smtClean="0">
                <a:solidFill>
                  <a:schemeClr val="accent1"/>
                </a:solidFill>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lang="it-IT" sz="900" dirty="0"/>
          </a:p>
        </p:txBody>
      </p:sp>
      <p:sp>
        <p:nvSpPr>
          <p:cNvPr id="8" name="CasellaDiTesto 7">
            <a:extLst>
              <a:ext uri="{FF2B5EF4-FFF2-40B4-BE49-F238E27FC236}">
                <a16:creationId xmlns:a16="http://schemas.microsoft.com/office/drawing/2014/main" id="{19A0010C-4182-EA44-8670-66EF31F3CFE5}"/>
              </a:ext>
            </a:extLst>
          </p:cNvPr>
          <p:cNvSpPr txBox="1"/>
          <p:nvPr userDrawn="1"/>
        </p:nvSpPr>
        <p:spPr>
          <a:xfrm>
            <a:off x="2688116" y="6416677"/>
            <a:ext cx="5332164" cy="138499"/>
          </a:xfrm>
          <a:prstGeom prst="rect">
            <a:avLst/>
          </a:prstGeom>
          <a:noFill/>
        </p:spPr>
        <p:txBody>
          <a:bodyPr wrap="square" lIns="0" tIns="0" rIns="0" bIns="0" rtlCol="0">
            <a:spAutoFit/>
          </a:bodyPr>
          <a:lstStyle/>
          <a:p>
            <a:r>
              <a:rPr lang="it-IT" sz="900" b="1" kern="1200" dirty="0">
                <a:solidFill>
                  <a:srgbClr val="1B2849"/>
                </a:solidFill>
                <a:effectLst/>
                <a:latin typeface="+mn-lt"/>
                <a:ea typeface="+mn-ea"/>
                <a:cs typeface="+mn-cs"/>
              </a:rPr>
              <a:t>Titolo della presentazione</a:t>
            </a:r>
          </a:p>
        </p:txBody>
      </p:sp>
      <p:pic>
        <p:nvPicPr>
          <p:cNvPr id="9" name="Immagine 8">
            <a:extLst>
              <a:ext uri="{FF2B5EF4-FFF2-40B4-BE49-F238E27FC236}">
                <a16:creationId xmlns:a16="http://schemas.microsoft.com/office/drawing/2014/main" id="{FBFD32AB-6815-7644-BA99-B041C4058F38}"/>
              </a:ext>
            </a:extLst>
          </p:cNvPr>
          <p:cNvPicPr>
            <a:picLocks noChangeAspect="1"/>
          </p:cNvPicPr>
          <p:nvPr userDrawn="1"/>
        </p:nvPicPr>
        <p:blipFill>
          <a:blip r:embed="rId2"/>
          <a:stretch>
            <a:fillRect/>
          </a:stretch>
        </p:blipFill>
        <p:spPr>
          <a:xfrm>
            <a:off x="198423" y="6257283"/>
            <a:ext cx="1198884" cy="544864"/>
          </a:xfrm>
          <a:prstGeom prst="rect">
            <a:avLst/>
          </a:prstGeom>
        </p:spPr>
      </p:pic>
    </p:spTree>
    <p:extLst>
      <p:ext uri="{BB962C8B-B14F-4D97-AF65-F5344CB8AC3E}">
        <p14:creationId xmlns:p14="http://schemas.microsoft.com/office/powerpoint/2010/main" val="3979953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iusura - Relatore">
    <p:bg>
      <p:bgPr>
        <a:solidFill>
          <a:schemeClr val="bg1"/>
        </a:solidFill>
        <a:effectLst/>
      </p:bgPr>
    </p:bg>
    <p:spTree>
      <p:nvGrpSpPr>
        <p:cNvPr id="1" name=""/>
        <p:cNvGrpSpPr/>
        <p:nvPr/>
      </p:nvGrpSpPr>
      <p:grpSpPr>
        <a:xfrm>
          <a:off x="0" y="0"/>
          <a:ext cx="0" cy="0"/>
          <a:chOff x="0" y="0"/>
          <a:chExt cx="0" cy="0"/>
        </a:xfrm>
      </p:grpSpPr>
      <p:sp>
        <p:nvSpPr>
          <p:cNvPr id="4" name="CasellaDiTesto 3"/>
          <p:cNvSpPr txBox="1"/>
          <p:nvPr userDrawn="1"/>
        </p:nvSpPr>
        <p:spPr>
          <a:xfrm>
            <a:off x="347301" y="3429002"/>
            <a:ext cx="8399832" cy="507831"/>
          </a:xfrm>
          <a:prstGeom prst="rect">
            <a:avLst/>
          </a:prstGeom>
          <a:noFill/>
        </p:spPr>
        <p:txBody>
          <a:bodyPr wrap="square" lIns="0" tIns="0" rIns="0" bIns="0" rtlCol="0">
            <a:noAutofit/>
          </a:bodyPr>
          <a:lstStyle/>
          <a:p>
            <a:r>
              <a:rPr lang="it-IT" sz="3300" b="1" baseline="0" dirty="0">
                <a:solidFill>
                  <a:schemeClr val="accent1"/>
                </a:solidFill>
              </a:rPr>
              <a:t>Grazie.</a:t>
            </a:r>
          </a:p>
        </p:txBody>
      </p:sp>
      <p:sp>
        <p:nvSpPr>
          <p:cNvPr id="5" name="Segnaposto testo 3"/>
          <p:cNvSpPr>
            <a:spLocks noGrp="1"/>
          </p:cNvSpPr>
          <p:nvPr>
            <p:ph type="body" sz="quarter" idx="11" hasCustomPrompt="1"/>
          </p:nvPr>
        </p:nvSpPr>
        <p:spPr>
          <a:xfrm>
            <a:off x="347300" y="5972607"/>
            <a:ext cx="6320200" cy="168804"/>
          </a:xfrm>
          <a:prstGeom prst="rect">
            <a:avLst/>
          </a:prstGeom>
        </p:spPr>
        <p:txBody>
          <a:bodyPr lIns="0" tIns="0" rIns="0" bIns="0"/>
          <a:lstStyle>
            <a:lvl1pPr marL="0" indent="0">
              <a:buNone/>
              <a:defRPr sz="1000">
                <a:solidFill>
                  <a:schemeClr val="accent1"/>
                </a:solidFill>
              </a:defRPr>
            </a:lvl1pPr>
          </a:lstStyle>
          <a:p>
            <a:pPr lvl="0"/>
            <a:r>
              <a:rPr lang="it-IT" dirty="0"/>
              <a:t>E-mail</a:t>
            </a:r>
          </a:p>
        </p:txBody>
      </p:sp>
      <p:sp>
        <p:nvSpPr>
          <p:cNvPr id="6" name="CasellaDiTesto 5"/>
          <p:cNvSpPr txBox="1"/>
          <p:nvPr userDrawn="1"/>
        </p:nvSpPr>
        <p:spPr>
          <a:xfrm>
            <a:off x="347302" y="5266267"/>
            <a:ext cx="6320199" cy="152400"/>
          </a:xfrm>
          <a:prstGeom prst="rect">
            <a:avLst/>
          </a:prstGeom>
          <a:noFill/>
        </p:spPr>
        <p:txBody>
          <a:bodyPr wrap="square" lIns="0" tIns="0" rIns="0" bIns="0" rtlCol="0">
            <a:noAutofit/>
          </a:bodyPr>
          <a:lstStyle/>
          <a:p>
            <a:r>
              <a:rPr lang="it-IT" sz="1000" b="1" baseline="0" dirty="0">
                <a:solidFill>
                  <a:schemeClr val="accent1"/>
                </a:solidFill>
              </a:rPr>
              <a:t>Contatti:</a:t>
            </a:r>
          </a:p>
        </p:txBody>
      </p:sp>
      <p:sp>
        <p:nvSpPr>
          <p:cNvPr id="7" name="Segnaposto testo 3"/>
          <p:cNvSpPr>
            <a:spLocks noGrp="1"/>
          </p:cNvSpPr>
          <p:nvPr>
            <p:ph type="body" sz="quarter" idx="12" hasCustomPrompt="1"/>
          </p:nvPr>
        </p:nvSpPr>
        <p:spPr>
          <a:xfrm>
            <a:off x="347302" y="6226607"/>
            <a:ext cx="6320199" cy="168804"/>
          </a:xfrm>
          <a:prstGeom prst="rect">
            <a:avLst/>
          </a:prstGeom>
        </p:spPr>
        <p:txBody>
          <a:bodyPr lIns="0" tIns="0" rIns="0" bIns="0"/>
          <a:lstStyle>
            <a:lvl1pPr marL="0" indent="0">
              <a:buNone/>
              <a:defRPr sz="1000">
                <a:solidFill>
                  <a:schemeClr val="accent1"/>
                </a:solidFill>
              </a:defRPr>
            </a:lvl1pPr>
          </a:lstStyle>
          <a:p>
            <a:pPr lvl="0"/>
            <a:r>
              <a:rPr lang="it-IT" dirty="0"/>
              <a:t>Numero di telefono +39 / Fax +39 </a:t>
            </a:r>
          </a:p>
        </p:txBody>
      </p:sp>
      <p:sp>
        <p:nvSpPr>
          <p:cNvPr id="9" name="Segnaposto testo 3"/>
          <p:cNvSpPr>
            <a:spLocks noGrp="1"/>
          </p:cNvSpPr>
          <p:nvPr>
            <p:ph type="body" sz="quarter" idx="14" hasCustomPrompt="1"/>
          </p:nvPr>
        </p:nvSpPr>
        <p:spPr>
          <a:xfrm>
            <a:off x="347300" y="5718607"/>
            <a:ext cx="6320200" cy="168804"/>
          </a:xfrm>
          <a:prstGeom prst="rect">
            <a:avLst/>
          </a:prstGeom>
        </p:spPr>
        <p:txBody>
          <a:bodyPr lIns="0" tIns="0" rIns="0" bIns="0"/>
          <a:lstStyle>
            <a:lvl1pPr marL="0" indent="0">
              <a:buNone/>
              <a:defRPr sz="1000">
                <a:solidFill>
                  <a:schemeClr val="accent1"/>
                </a:solidFill>
              </a:defRPr>
            </a:lvl1pPr>
          </a:lstStyle>
          <a:p>
            <a:pPr lvl="0"/>
            <a:r>
              <a:rPr lang="it-IT" dirty="0"/>
              <a:t>Nome e Cognome</a:t>
            </a:r>
          </a:p>
        </p:txBody>
      </p:sp>
      <p:sp>
        <p:nvSpPr>
          <p:cNvPr id="10" name="Segnaposto testo 3"/>
          <p:cNvSpPr>
            <a:spLocks noGrp="1"/>
          </p:cNvSpPr>
          <p:nvPr>
            <p:ph type="body" sz="quarter" idx="15" hasCustomPrompt="1"/>
          </p:nvPr>
        </p:nvSpPr>
        <p:spPr>
          <a:xfrm>
            <a:off x="347300" y="5459221"/>
            <a:ext cx="6320200" cy="168804"/>
          </a:xfrm>
          <a:prstGeom prst="rect">
            <a:avLst/>
          </a:prstGeom>
        </p:spPr>
        <p:txBody>
          <a:bodyPr lIns="0" tIns="0" rIns="0" bIns="0"/>
          <a:lstStyle>
            <a:lvl1pPr marL="0" indent="0">
              <a:buNone/>
              <a:defRPr sz="1000">
                <a:solidFill>
                  <a:schemeClr val="accent1"/>
                </a:solidFill>
              </a:defRPr>
            </a:lvl1pPr>
          </a:lstStyle>
          <a:p>
            <a:pPr lvl="0"/>
            <a:r>
              <a:rPr lang="it-IT" dirty="0"/>
              <a:t>Professionista/ Studio integrato</a:t>
            </a:r>
          </a:p>
        </p:txBody>
      </p:sp>
      <p:pic>
        <p:nvPicPr>
          <p:cNvPr id="2" name="Immagine 1" descr="Logo_Ac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076" y="433770"/>
            <a:ext cx="1705744" cy="1659565"/>
          </a:xfrm>
          <a:prstGeom prst="rect">
            <a:avLst/>
          </a:prstGeom>
        </p:spPr>
      </p:pic>
    </p:spTree>
    <p:extLst>
      <p:ext uri="{BB962C8B-B14F-4D97-AF65-F5344CB8AC3E}">
        <p14:creationId xmlns:p14="http://schemas.microsoft.com/office/powerpoint/2010/main" val="331711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iusura - Relatore">
    <p:bg>
      <p:bgPr>
        <a:solidFill>
          <a:schemeClr val="bg1"/>
        </a:solidFill>
        <a:effectLst/>
      </p:bgPr>
    </p:bg>
    <p:spTree>
      <p:nvGrpSpPr>
        <p:cNvPr id="1" name=""/>
        <p:cNvGrpSpPr/>
        <p:nvPr/>
      </p:nvGrpSpPr>
      <p:grpSpPr>
        <a:xfrm>
          <a:off x="0" y="0"/>
          <a:ext cx="0" cy="0"/>
          <a:chOff x="0" y="0"/>
          <a:chExt cx="0" cy="0"/>
        </a:xfrm>
      </p:grpSpPr>
      <p:sp>
        <p:nvSpPr>
          <p:cNvPr id="6" name="CasellaDiTesto 5"/>
          <p:cNvSpPr txBox="1"/>
          <p:nvPr userDrawn="1"/>
        </p:nvSpPr>
        <p:spPr>
          <a:xfrm>
            <a:off x="347302" y="4684002"/>
            <a:ext cx="6320199" cy="152400"/>
          </a:xfrm>
          <a:prstGeom prst="rect">
            <a:avLst/>
          </a:prstGeom>
          <a:noFill/>
        </p:spPr>
        <p:txBody>
          <a:bodyPr wrap="square" lIns="0" tIns="0" rIns="0" bIns="0" rtlCol="0">
            <a:noAutofit/>
          </a:bodyPr>
          <a:lstStyle/>
          <a:p>
            <a:r>
              <a:rPr lang="it-IT" sz="1300" b="1" baseline="0" dirty="0" err="1">
                <a:solidFill>
                  <a:schemeClr val="accent1"/>
                </a:solidFill>
              </a:rPr>
              <a:t>ACBGroup</a:t>
            </a:r>
            <a:r>
              <a:rPr lang="it-IT" sz="1300" b="1" baseline="0" dirty="0">
                <a:solidFill>
                  <a:schemeClr val="accent1"/>
                </a:solidFill>
              </a:rPr>
              <a:t> </a:t>
            </a:r>
            <a:r>
              <a:rPr lang="it-IT" sz="1300" b="1" baseline="0" dirty="0" err="1">
                <a:solidFill>
                  <a:schemeClr val="accent1"/>
                </a:solidFill>
              </a:rPr>
              <a:t>SpA</a:t>
            </a:r>
            <a:endParaRPr lang="it-IT" sz="1300" b="1" baseline="0" dirty="0">
              <a:solidFill>
                <a:schemeClr val="accent1"/>
              </a:solidFill>
            </a:endParaRPr>
          </a:p>
        </p:txBody>
      </p:sp>
      <p:pic>
        <p:nvPicPr>
          <p:cNvPr id="2" name="Immagine 1" descr="Logo_Ac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076" y="433770"/>
            <a:ext cx="1705744" cy="1659565"/>
          </a:xfrm>
          <a:prstGeom prst="rect">
            <a:avLst/>
          </a:prstGeom>
        </p:spPr>
      </p:pic>
      <p:sp>
        <p:nvSpPr>
          <p:cNvPr id="11" name="CasellaDiTesto 10">
            <a:extLst>
              <a:ext uri="{FF2B5EF4-FFF2-40B4-BE49-F238E27FC236}">
                <a16:creationId xmlns:a16="http://schemas.microsoft.com/office/drawing/2014/main" id="{E3090CF7-5B22-DE4F-B4D9-F64BEF7BF601}"/>
              </a:ext>
            </a:extLst>
          </p:cNvPr>
          <p:cNvSpPr txBox="1"/>
          <p:nvPr userDrawn="1"/>
        </p:nvSpPr>
        <p:spPr>
          <a:xfrm>
            <a:off x="347302" y="5039898"/>
            <a:ext cx="6320199" cy="152400"/>
          </a:xfrm>
          <a:prstGeom prst="rect">
            <a:avLst/>
          </a:prstGeom>
          <a:noFill/>
        </p:spPr>
        <p:txBody>
          <a:bodyPr wrap="square" lIns="0" tIns="0" rIns="0" bIns="0" rtlCol="0">
            <a:noAutofit/>
          </a:bodyPr>
          <a:lstStyle/>
          <a:p>
            <a:r>
              <a:rPr lang="it-IT" sz="1300" b="0" baseline="0" dirty="0">
                <a:solidFill>
                  <a:schemeClr val="accent1"/>
                </a:solidFill>
              </a:rPr>
              <a:t>20123 Milano - Via </a:t>
            </a:r>
            <a:r>
              <a:rPr lang="it-IT" sz="1300" b="0" baseline="0" dirty="0" err="1">
                <a:solidFill>
                  <a:schemeClr val="accent1"/>
                </a:solidFill>
              </a:rPr>
              <a:t>Lanzone</a:t>
            </a:r>
            <a:r>
              <a:rPr lang="it-IT" sz="1300" b="0" baseline="0" dirty="0">
                <a:solidFill>
                  <a:schemeClr val="accent1"/>
                </a:solidFill>
              </a:rPr>
              <a:t>, 31</a:t>
            </a:r>
          </a:p>
        </p:txBody>
      </p:sp>
      <p:sp>
        <p:nvSpPr>
          <p:cNvPr id="12" name="CasellaDiTesto 11">
            <a:extLst>
              <a:ext uri="{FF2B5EF4-FFF2-40B4-BE49-F238E27FC236}">
                <a16:creationId xmlns:a16="http://schemas.microsoft.com/office/drawing/2014/main" id="{C882C9C2-060C-D140-AB0E-1D1F80441C55}"/>
              </a:ext>
            </a:extLst>
          </p:cNvPr>
          <p:cNvSpPr txBox="1"/>
          <p:nvPr userDrawn="1"/>
        </p:nvSpPr>
        <p:spPr>
          <a:xfrm>
            <a:off x="347302" y="5263499"/>
            <a:ext cx="6320199" cy="152400"/>
          </a:xfrm>
          <a:prstGeom prst="rect">
            <a:avLst/>
          </a:prstGeom>
          <a:noFill/>
        </p:spPr>
        <p:txBody>
          <a:bodyPr wrap="square" lIns="0" tIns="0" rIns="0" bIns="0" rtlCol="0">
            <a:noAutofit/>
          </a:bodyPr>
          <a:lstStyle/>
          <a:p>
            <a:r>
              <a:rPr lang="it-IT" sz="1300" b="0" baseline="0" dirty="0" err="1">
                <a:solidFill>
                  <a:schemeClr val="accent1"/>
                </a:solidFill>
              </a:rPr>
              <a:t>Tel</a:t>
            </a:r>
            <a:r>
              <a:rPr lang="it-IT" sz="1300" b="0" baseline="0" dirty="0">
                <a:solidFill>
                  <a:schemeClr val="accent1"/>
                </a:solidFill>
              </a:rPr>
              <a:t> +39 02 4805661 - </a:t>
            </a:r>
            <a:r>
              <a:rPr lang="it-IT" sz="1300" b="0" baseline="0" dirty="0" err="1">
                <a:solidFill>
                  <a:schemeClr val="accent1"/>
                </a:solidFill>
              </a:rPr>
              <a:t>segreteria@acbgroup.com</a:t>
            </a:r>
            <a:r>
              <a:rPr lang="it-IT" sz="1300" b="0" baseline="0" dirty="0">
                <a:solidFill>
                  <a:schemeClr val="accent1"/>
                </a:solidFill>
              </a:rPr>
              <a:t> </a:t>
            </a:r>
          </a:p>
        </p:txBody>
      </p:sp>
      <p:sp>
        <p:nvSpPr>
          <p:cNvPr id="13" name="CasellaDiTesto 12">
            <a:extLst>
              <a:ext uri="{FF2B5EF4-FFF2-40B4-BE49-F238E27FC236}">
                <a16:creationId xmlns:a16="http://schemas.microsoft.com/office/drawing/2014/main" id="{22173B79-0F3A-4A4F-A2B7-016A4BFBB49A}"/>
              </a:ext>
            </a:extLst>
          </p:cNvPr>
          <p:cNvSpPr txBox="1"/>
          <p:nvPr userDrawn="1"/>
        </p:nvSpPr>
        <p:spPr>
          <a:xfrm>
            <a:off x="347302" y="5544850"/>
            <a:ext cx="6320199" cy="152400"/>
          </a:xfrm>
          <a:prstGeom prst="rect">
            <a:avLst/>
          </a:prstGeom>
          <a:noFill/>
        </p:spPr>
        <p:txBody>
          <a:bodyPr wrap="square" lIns="0" tIns="0" rIns="0" bIns="0" rtlCol="0">
            <a:noAutofit/>
          </a:bodyPr>
          <a:lstStyle/>
          <a:p>
            <a:r>
              <a:rPr lang="it-IT" sz="1300" b="1" baseline="0" dirty="0" err="1">
                <a:solidFill>
                  <a:schemeClr val="accent1"/>
                </a:solidFill>
              </a:rPr>
              <a:t>www.acbgroup.com</a:t>
            </a:r>
            <a:endParaRPr lang="it-IT" sz="1300" b="1" baseline="0" dirty="0">
              <a:solidFill>
                <a:schemeClr val="accent1"/>
              </a:solidFill>
            </a:endParaRPr>
          </a:p>
        </p:txBody>
      </p:sp>
      <p:sp>
        <p:nvSpPr>
          <p:cNvPr id="19" name="CasellaDiTesto 18">
            <a:extLst>
              <a:ext uri="{FF2B5EF4-FFF2-40B4-BE49-F238E27FC236}">
                <a16:creationId xmlns:a16="http://schemas.microsoft.com/office/drawing/2014/main" id="{AD74037F-FC4C-F144-88D8-36C589CAC53B}"/>
              </a:ext>
            </a:extLst>
          </p:cNvPr>
          <p:cNvSpPr txBox="1"/>
          <p:nvPr userDrawn="1"/>
        </p:nvSpPr>
        <p:spPr>
          <a:xfrm>
            <a:off x="358776" y="5984877"/>
            <a:ext cx="8426450" cy="461665"/>
          </a:xfrm>
          <a:prstGeom prst="rect">
            <a:avLst/>
          </a:prstGeom>
          <a:noFill/>
        </p:spPr>
        <p:txBody>
          <a:bodyPr wrap="square" lIns="0" tIns="0" rIns="0" bIns="0"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100" b="1" dirty="0"/>
              <a:t>ACB </a:t>
            </a:r>
            <a:r>
              <a:rPr lang="it-IT" sz="1100" b="1" dirty="0" err="1"/>
              <a:t>Members</a:t>
            </a:r>
            <a:r>
              <a:rPr lang="it-IT" sz="1100" b="1" dirty="0"/>
              <a:t>:</a:t>
            </a:r>
            <a:r>
              <a:rPr lang="it-IT" sz="1200" b="1" dirty="0"/>
              <a:t> </a:t>
            </a:r>
            <a:r>
              <a:rPr lang="it-IT" sz="900" dirty="0"/>
              <a:t>Ancona - Avellino - Bari - Benevento - Bergamo - Bologna - Bolzano - Brescia - Cagliari - Catania - Como - Cremona - Desio (MB) - Firenze - Forlì Genova - Jesi (AN) - Milano - Modena - Napoli - Novara - Padova - Palermo - Parma - Perugia - Piacenza - Pistoia - Pordenone - Prato - Roma - Saronno (VA)</a:t>
            </a:r>
            <a:br>
              <a:rPr lang="it-IT" sz="900" dirty="0"/>
            </a:br>
            <a:r>
              <a:rPr lang="it-IT" sz="900" dirty="0"/>
              <a:t>Torino - Trento - Treviso - Udine - Varese - Venezia - Verona - Vicenza - Shanghai </a:t>
            </a:r>
          </a:p>
        </p:txBody>
      </p:sp>
    </p:spTree>
    <p:extLst>
      <p:ext uri="{BB962C8B-B14F-4D97-AF65-F5344CB8AC3E}">
        <p14:creationId xmlns:p14="http://schemas.microsoft.com/office/powerpoint/2010/main" val="2998308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sto 1 colonna">
    <p:spTree>
      <p:nvGrpSpPr>
        <p:cNvPr id="1" name=""/>
        <p:cNvGrpSpPr/>
        <p:nvPr/>
      </p:nvGrpSpPr>
      <p:grpSpPr>
        <a:xfrm>
          <a:off x="0" y="0"/>
          <a:ext cx="0" cy="0"/>
          <a:chOff x="0" y="0"/>
          <a:chExt cx="0" cy="0"/>
        </a:xfrm>
      </p:grpSpPr>
      <p:sp>
        <p:nvSpPr>
          <p:cNvPr id="16" name="Segnaposto testo 5">
            <a:extLst>
              <a:ext uri="{FF2B5EF4-FFF2-40B4-BE49-F238E27FC236}">
                <a16:creationId xmlns:a16="http://schemas.microsoft.com/office/drawing/2014/main" id="{C540A9DA-ADC7-E246-B407-4CECF9C9EE18}"/>
              </a:ext>
            </a:extLst>
          </p:cNvPr>
          <p:cNvSpPr>
            <a:spLocks noGrp="1"/>
          </p:cNvSpPr>
          <p:nvPr>
            <p:ph type="body" sz="quarter" idx="14" hasCustomPrompt="1"/>
          </p:nvPr>
        </p:nvSpPr>
        <p:spPr>
          <a:xfrm>
            <a:off x="369796" y="1412877"/>
            <a:ext cx="8409080" cy="4572001"/>
          </a:xfrm>
          <a:prstGeom prst="rect">
            <a:avLst/>
          </a:prstGeom>
        </p:spPr>
        <p:txBody>
          <a:bodyPr lIns="0" tIns="0" rIns="0" bIns="0" anchor="t"/>
          <a:lstStyle>
            <a:lvl1pPr marL="0" indent="0">
              <a:lnSpc>
                <a:spcPct val="100000"/>
              </a:lnSpc>
              <a:spcBef>
                <a:spcPts val="0"/>
              </a:spcBef>
              <a:spcAft>
                <a:spcPts val="600"/>
              </a:spcAft>
              <a:buNone/>
              <a:defRPr sz="12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a:t>
            </a:r>
            <a:r>
              <a:rPr lang="it-IT" dirty="0" err="1"/>
              <a:t>Arial</a:t>
            </a:r>
            <a:r>
              <a:rPr lang="it-IT" dirty="0"/>
              <a:t> Regular 12 </a:t>
            </a:r>
            <a:r>
              <a:rPr lang="it-IT" dirty="0" err="1"/>
              <a:t>pt</a:t>
            </a:r>
            <a:endParaRPr lang="it-IT" dirty="0"/>
          </a:p>
        </p:txBody>
      </p:sp>
      <p:sp>
        <p:nvSpPr>
          <p:cNvPr id="17" name="Titolo 1">
            <a:extLst>
              <a:ext uri="{FF2B5EF4-FFF2-40B4-BE49-F238E27FC236}">
                <a16:creationId xmlns:a16="http://schemas.microsoft.com/office/drawing/2014/main" id="{0FA9C4D2-37BF-F04C-82EA-C05727AE403E}"/>
              </a:ext>
            </a:extLst>
          </p:cNvPr>
          <p:cNvSpPr>
            <a:spLocks noGrp="1"/>
          </p:cNvSpPr>
          <p:nvPr>
            <p:ph type="title" hasCustomPrompt="1"/>
          </p:nvPr>
        </p:nvSpPr>
        <p:spPr>
          <a:xfrm>
            <a:off x="358775" y="450370"/>
            <a:ext cx="8420100" cy="652291"/>
          </a:xfrm>
          <a:prstGeom prst="rect">
            <a:avLst/>
          </a:prstGeom>
        </p:spPr>
        <p:txBody>
          <a:bodyPr lIns="0" tIns="0" rIns="251999" bIns="0" anchor="t"/>
          <a:lstStyle>
            <a:lvl1pPr>
              <a:lnSpc>
                <a:spcPts val="2600"/>
              </a:lnSpc>
              <a:defRPr sz="2600" b="1">
                <a:latin typeface="Georgia" panose="02040502050405020303" pitchFamily="18" charset="0"/>
              </a:defRPr>
            </a:lvl1pPr>
          </a:lstStyle>
          <a:p>
            <a:r>
              <a:rPr lang="it-IT" dirty="0"/>
              <a:t>Titolo della slide</a:t>
            </a:r>
            <a:br>
              <a:rPr lang="it-IT" dirty="0"/>
            </a:br>
            <a:r>
              <a:rPr lang="it-IT" dirty="0"/>
              <a:t>Georgia </a:t>
            </a:r>
            <a:r>
              <a:rPr lang="it-IT" dirty="0" err="1"/>
              <a:t>Bold</a:t>
            </a:r>
            <a:r>
              <a:rPr lang="it-IT" dirty="0"/>
              <a:t> 26 </a:t>
            </a:r>
            <a:r>
              <a:rPr lang="it-IT" dirty="0" err="1"/>
              <a:t>pt</a:t>
            </a:r>
            <a:endParaRPr lang="it-IT" dirty="0"/>
          </a:p>
        </p:txBody>
      </p:sp>
    </p:spTree>
    <p:extLst>
      <p:ext uri="{BB962C8B-B14F-4D97-AF65-F5344CB8AC3E}">
        <p14:creationId xmlns:p14="http://schemas.microsoft.com/office/powerpoint/2010/main" val="78591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ttotitolo - Testo 1 colonna">
    <p:spTree>
      <p:nvGrpSpPr>
        <p:cNvPr id="1" name=""/>
        <p:cNvGrpSpPr/>
        <p:nvPr/>
      </p:nvGrpSpPr>
      <p:grpSpPr>
        <a:xfrm>
          <a:off x="0" y="0"/>
          <a:ext cx="0" cy="0"/>
          <a:chOff x="0" y="0"/>
          <a:chExt cx="0" cy="0"/>
        </a:xfrm>
      </p:grpSpPr>
      <p:sp>
        <p:nvSpPr>
          <p:cNvPr id="16" name="Segnaposto testo 5">
            <a:extLst>
              <a:ext uri="{FF2B5EF4-FFF2-40B4-BE49-F238E27FC236}">
                <a16:creationId xmlns:a16="http://schemas.microsoft.com/office/drawing/2014/main" id="{C540A9DA-ADC7-E246-B407-4CECF9C9EE18}"/>
              </a:ext>
            </a:extLst>
          </p:cNvPr>
          <p:cNvSpPr>
            <a:spLocks noGrp="1"/>
          </p:cNvSpPr>
          <p:nvPr>
            <p:ph type="body" sz="quarter" idx="14" hasCustomPrompt="1"/>
          </p:nvPr>
        </p:nvSpPr>
        <p:spPr>
          <a:xfrm>
            <a:off x="369796" y="1592264"/>
            <a:ext cx="8409080" cy="4392612"/>
          </a:xfrm>
          <a:prstGeom prst="rect">
            <a:avLst/>
          </a:prstGeom>
        </p:spPr>
        <p:txBody>
          <a:bodyPr lIns="0" tIns="0" rIns="0" bIns="0" anchor="t"/>
          <a:lstStyle>
            <a:lvl1pPr marL="0" indent="0">
              <a:lnSpc>
                <a:spcPct val="100000"/>
              </a:lnSpc>
              <a:spcBef>
                <a:spcPts val="0"/>
              </a:spcBef>
              <a:spcAft>
                <a:spcPts val="600"/>
              </a:spcAft>
              <a:buNone/>
              <a:defRPr sz="13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a:t>
            </a:r>
            <a:r>
              <a:rPr lang="it-IT" dirty="0" err="1"/>
              <a:t>Arial</a:t>
            </a:r>
            <a:r>
              <a:rPr lang="it-IT" dirty="0"/>
              <a:t> Regular 12 </a:t>
            </a:r>
            <a:r>
              <a:rPr lang="it-IT" dirty="0" err="1"/>
              <a:t>pt</a:t>
            </a:r>
            <a:endParaRPr lang="it-IT" dirty="0"/>
          </a:p>
        </p:txBody>
      </p:sp>
      <p:sp>
        <p:nvSpPr>
          <p:cNvPr id="17" name="Titolo 1">
            <a:extLst>
              <a:ext uri="{FF2B5EF4-FFF2-40B4-BE49-F238E27FC236}">
                <a16:creationId xmlns:a16="http://schemas.microsoft.com/office/drawing/2014/main" id="{0FA9C4D2-37BF-F04C-82EA-C05727AE403E}"/>
              </a:ext>
            </a:extLst>
          </p:cNvPr>
          <p:cNvSpPr>
            <a:spLocks noGrp="1"/>
          </p:cNvSpPr>
          <p:nvPr>
            <p:ph type="title" hasCustomPrompt="1"/>
          </p:nvPr>
        </p:nvSpPr>
        <p:spPr>
          <a:xfrm>
            <a:off x="358775" y="450369"/>
            <a:ext cx="8420100" cy="372592"/>
          </a:xfrm>
          <a:prstGeom prst="rect">
            <a:avLst/>
          </a:prstGeom>
        </p:spPr>
        <p:txBody>
          <a:bodyPr lIns="0" tIns="0" rIns="251999" bIns="0" anchor="t"/>
          <a:lstStyle>
            <a:lvl1pPr>
              <a:lnSpc>
                <a:spcPts val="2600"/>
              </a:lnSpc>
              <a:defRPr sz="2600" b="1">
                <a:latin typeface="Georgia" panose="02040502050405020303" pitchFamily="18" charset="0"/>
              </a:defRPr>
            </a:lvl1pPr>
          </a:lstStyle>
          <a:p>
            <a:r>
              <a:rPr lang="it-IT" dirty="0"/>
              <a:t>Titolo della slide Georgia </a:t>
            </a:r>
            <a:r>
              <a:rPr lang="it-IT" dirty="0" err="1"/>
              <a:t>Bold</a:t>
            </a:r>
            <a:r>
              <a:rPr lang="it-IT" dirty="0"/>
              <a:t> 26 </a:t>
            </a:r>
            <a:r>
              <a:rPr lang="it-IT" dirty="0" err="1"/>
              <a:t>pt</a:t>
            </a:r>
            <a:endParaRPr lang="it-IT" dirty="0"/>
          </a:p>
        </p:txBody>
      </p:sp>
      <p:sp>
        <p:nvSpPr>
          <p:cNvPr id="18" name="Segnaposto testo 5">
            <a:extLst>
              <a:ext uri="{FF2B5EF4-FFF2-40B4-BE49-F238E27FC236}">
                <a16:creationId xmlns:a16="http://schemas.microsoft.com/office/drawing/2014/main" id="{368B49D7-48EB-A546-AA4D-B424923F0A6F}"/>
              </a:ext>
            </a:extLst>
          </p:cNvPr>
          <p:cNvSpPr>
            <a:spLocks noGrp="1"/>
          </p:cNvSpPr>
          <p:nvPr>
            <p:ph type="body" sz="quarter" idx="10" hasCustomPrompt="1"/>
          </p:nvPr>
        </p:nvSpPr>
        <p:spPr>
          <a:xfrm>
            <a:off x="369797" y="873127"/>
            <a:ext cx="8409078" cy="426607"/>
          </a:xfrm>
          <a:prstGeom prst="rect">
            <a:avLst/>
          </a:prstGeom>
        </p:spPr>
        <p:txBody>
          <a:bodyPr lIns="0" tIns="0" rIns="251999" bIns="0" anchor="t"/>
          <a:lstStyle>
            <a:lvl1pPr marL="0" indent="0">
              <a:lnSpc>
                <a:spcPts val="1700"/>
              </a:lnSpc>
              <a:spcBef>
                <a:spcPts val="0"/>
              </a:spcBef>
              <a:buNone/>
              <a:defRPr sz="1400" b="0" i="0">
                <a:solidFill>
                  <a:schemeClr val="tx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Sottotitolo</a:t>
            </a:r>
          </a:p>
          <a:p>
            <a:pPr lvl="0"/>
            <a:r>
              <a:rPr lang="it-IT" dirty="0" err="1"/>
              <a:t>Arial</a:t>
            </a:r>
            <a:r>
              <a:rPr lang="it-IT" dirty="0"/>
              <a:t> Regular 14 </a:t>
            </a:r>
            <a:r>
              <a:rPr lang="it-IT" dirty="0" err="1"/>
              <a:t>pt</a:t>
            </a:r>
            <a:endParaRPr lang="it-IT" dirty="0"/>
          </a:p>
        </p:txBody>
      </p:sp>
    </p:spTree>
    <p:extLst>
      <p:ext uri="{BB962C8B-B14F-4D97-AF65-F5344CB8AC3E}">
        <p14:creationId xmlns:p14="http://schemas.microsoft.com/office/powerpoint/2010/main" val="1217728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ttotitolo - Testo 2 colonne">
    <p:spTree>
      <p:nvGrpSpPr>
        <p:cNvPr id="1" name=""/>
        <p:cNvGrpSpPr/>
        <p:nvPr/>
      </p:nvGrpSpPr>
      <p:grpSpPr>
        <a:xfrm>
          <a:off x="0" y="0"/>
          <a:ext cx="0" cy="0"/>
          <a:chOff x="0" y="0"/>
          <a:chExt cx="0" cy="0"/>
        </a:xfrm>
      </p:grpSpPr>
      <p:sp>
        <p:nvSpPr>
          <p:cNvPr id="23" name="Segnaposto testo 5">
            <a:extLst>
              <a:ext uri="{FF2B5EF4-FFF2-40B4-BE49-F238E27FC236}">
                <a16:creationId xmlns:a16="http://schemas.microsoft.com/office/drawing/2014/main" id="{76DEDD44-874B-D847-B9E1-50F58EAD81EB}"/>
              </a:ext>
            </a:extLst>
          </p:cNvPr>
          <p:cNvSpPr>
            <a:spLocks noGrp="1"/>
          </p:cNvSpPr>
          <p:nvPr>
            <p:ph type="body" sz="quarter" idx="14" hasCustomPrompt="1"/>
          </p:nvPr>
        </p:nvSpPr>
        <p:spPr>
          <a:xfrm>
            <a:off x="369796" y="1592264"/>
            <a:ext cx="4009088" cy="4392612"/>
          </a:xfrm>
          <a:prstGeom prst="rect">
            <a:avLst/>
          </a:prstGeom>
        </p:spPr>
        <p:txBody>
          <a:bodyPr lIns="0" tIns="0" rIns="36000" bIns="0" anchor="t"/>
          <a:lstStyle>
            <a:lvl1pPr marL="0" indent="0">
              <a:lnSpc>
                <a:spcPct val="100000"/>
              </a:lnSpc>
              <a:spcBef>
                <a:spcPts val="0"/>
              </a:spcBef>
              <a:spcAft>
                <a:spcPts val="600"/>
              </a:spcAft>
              <a:buNone/>
              <a:defRPr sz="13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a:t>
            </a:r>
            <a:r>
              <a:rPr lang="it-IT" dirty="0" err="1"/>
              <a:t>Arial</a:t>
            </a:r>
            <a:r>
              <a:rPr lang="it-IT" dirty="0"/>
              <a:t> Regular 12 </a:t>
            </a:r>
            <a:r>
              <a:rPr lang="it-IT" dirty="0" err="1"/>
              <a:t>pt</a:t>
            </a:r>
            <a:endParaRPr lang="it-IT" dirty="0"/>
          </a:p>
        </p:txBody>
      </p:sp>
      <p:sp>
        <p:nvSpPr>
          <p:cNvPr id="24" name="Segnaposto testo 5">
            <a:extLst>
              <a:ext uri="{FF2B5EF4-FFF2-40B4-BE49-F238E27FC236}">
                <a16:creationId xmlns:a16="http://schemas.microsoft.com/office/drawing/2014/main" id="{8317CE8C-7898-DF45-B728-7883C31EF2D5}"/>
              </a:ext>
            </a:extLst>
          </p:cNvPr>
          <p:cNvSpPr>
            <a:spLocks noGrp="1"/>
          </p:cNvSpPr>
          <p:nvPr>
            <p:ph type="body" sz="quarter" idx="16" hasCustomPrompt="1"/>
          </p:nvPr>
        </p:nvSpPr>
        <p:spPr>
          <a:xfrm>
            <a:off x="4767487" y="1592264"/>
            <a:ext cx="4011389" cy="4392612"/>
          </a:xfrm>
          <a:prstGeom prst="rect">
            <a:avLst/>
          </a:prstGeom>
        </p:spPr>
        <p:txBody>
          <a:bodyPr lIns="0" tIns="0" rIns="36000" bIns="0" anchor="t"/>
          <a:lstStyle>
            <a:lvl1pPr marL="0" indent="0">
              <a:lnSpc>
                <a:spcPct val="100000"/>
              </a:lnSpc>
              <a:spcBef>
                <a:spcPts val="0"/>
              </a:spcBef>
              <a:spcAft>
                <a:spcPts val="600"/>
              </a:spcAft>
              <a:buNone/>
              <a:defRPr sz="13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Testo </a:t>
            </a:r>
            <a:r>
              <a:rPr lang="it-IT" dirty="0" err="1"/>
              <a:t>Arial</a:t>
            </a:r>
            <a:r>
              <a:rPr lang="it-IT" dirty="0"/>
              <a:t> Regular 12 </a:t>
            </a:r>
            <a:r>
              <a:rPr lang="it-IT" dirty="0" err="1"/>
              <a:t>pt</a:t>
            </a:r>
            <a:endParaRPr lang="it-IT" dirty="0"/>
          </a:p>
        </p:txBody>
      </p:sp>
      <p:sp>
        <p:nvSpPr>
          <p:cNvPr id="26" name="Titolo 1">
            <a:extLst>
              <a:ext uri="{FF2B5EF4-FFF2-40B4-BE49-F238E27FC236}">
                <a16:creationId xmlns:a16="http://schemas.microsoft.com/office/drawing/2014/main" id="{6E728A57-5957-5C48-9850-2E10073D4A4F}"/>
              </a:ext>
            </a:extLst>
          </p:cNvPr>
          <p:cNvSpPr>
            <a:spLocks noGrp="1"/>
          </p:cNvSpPr>
          <p:nvPr>
            <p:ph type="title" hasCustomPrompt="1"/>
          </p:nvPr>
        </p:nvSpPr>
        <p:spPr>
          <a:xfrm>
            <a:off x="358775" y="450369"/>
            <a:ext cx="8420100" cy="372592"/>
          </a:xfrm>
          <a:prstGeom prst="rect">
            <a:avLst/>
          </a:prstGeom>
        </p:spPr>
        <p:txBody>
          <a:bodyPr lIns="0" tIns="0" rIns="251999" bIns="0" anchor="t"/>
          <a:lstStyle>
            <a:lvl1pPr>
              <a:lnSpc>
                <a:spcPts val="2600"/>
              </a:lnSpc>
              <a:defRPr sz="2600" b="1">
                <a:latin typeface="Georgia" panose="02040502050405020303" pitchFamily="18" charset="0"/>
              </a:defRPr>
            </a:lvl1pPr>
          </a:lstStyle>
          <a:p>
            <a:r>
              <a:rPr lang="it-IT" dirty="0"/>
              <a:t>Titolo della slide Georgia </a:t>
            </a:r>
            <a:r>
              <a:rPr lang="it-IT" dirty="0" err="1"/>
              <a:t>Bold</a:t>
            </a:r>
            <a:r>
              <a:rPr lang="it-IT" dirty="0"/>
              <a:t> 26 </a:t>
            </a:r>
            <a:r>
              <a:rPr lang="it-IT" dirty="0" err="1"/>
              <a:t>pt</a:t>
            </a:r>
            <a:endParaRPr lang="it-IT" dirty="0"/>
          </a:p>
        </p:txBody>
      </p:sp>
      <p:sp>
        <p:nvSpPr>
          <p:cNvPr id="27" name="Segnaposto testo 5">
            <a:extLst>
              <a:ext uri="{FF2B5EF4-FFF2-40B4-BE49-F238E27FC236}">
                <a16:creationId xmlns:a16="http://schemas.microsoft.com/office/drawing/2014/main" id="{747B9AE8-4BBD-2041-85FB-C18824855FA1}"/>
              </a:ext>
            </a:extLst>
          </p:cNvPr>
          <p:cNvSpPr>
            <a:spLocks noGrp="1"/>
          </p:cNvSpPr>
          <p:nvPr>
            <p:ph type="body" sz="quarter" idx="10" hasCustomPrompt="1"/>
          </p:nvPr>
        </p:nvSpPr>
        <p:spPr>
          <a:xfrm>
            <a:off x="369797" y="873127"/>
            <a:ext cx="8409078" cy="426607"/>
          </a:xfrm>
          <a:prstGeom prst="rect">
            <a:avLst/>
          </a:prstGeom>
        </p:spPr>
        <p:txBody>
          <a:bodyPr lIns="0" tIns="0" rIns="251999" bIns="0" anchor="t"/>
          <a:lstStyle>
            <a:lvl1pPr marL="0" indent="0">
              <a:lnSpc>
                <a:spcPts val="1700"/>
              </a:lnSpc>
              <a:spcBef>
                <a:spcPts val="0"/>
              </a:spcBef>
              <a:buNone/>
              <a:defRPr sz="1400" b="0" i="0">
                <a:solidFill>
                  <a:schemeClr val="tx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Sottotitolo</a:t>
            </a:r>
          </a:p>
          <a:p>
            <a:pPr lvl="0"/>
            <a:r>
              <a:rPr lang="it-IT" dirty="0" err="1"/>
              <a:t>Arial</a:t>
            </a:r>
            <a:r>
              <a:rPr lang="it-IT" dirty="0"/>
              <a:t> Regular 14 </a:t>
            </a:r>
            <a:r>
              <a:rPr lang="it-IT" dirty="0" err="1"/>
              <a:t>pt</a:t>
            </a:r>
            <a:endParaRPr lang="it-IT" dirty="0"/>
          </a:p>
        </p:txBody>
      </p:sp>
    </p:spTree>
    <p:extLst>
      <p:ext uri="{BB962C8B-B14F-4D97-AF65-F5344CB8AC3E}">
        <p14:creationId xmlns:p14="http://schemas.microsoft.com/office/powerpoint/2010/main" val="316717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09775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32" r:id="rId5"/>
    <p:sldLayoutId id="2147483733" r:id="rId6"/>
    <p:sldLayoutId id="214748373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3" userDrawn="1">
          <p15:clr>
            <a:srgbClr val="F26B43"/>
          </p15:clr>
        </p15:guide>
        <p15:guide id="3" orient="horz" pos="278" userDrawn="1">
          <p15:clr>
            <a:srgbClr val="F26B43"/>
          </p15:clr>
        </p15:guide>
        <p15:guide id="4" orient="horz" pos="4178" userDrawn="1">
          <p15:clr>
            <a:srgbClr val="F26B43"/>
          </p15:clr>
        </p15:guide>
        <p15:guide id="5" orient="horz" pos="4042" userDrawn="1">
          <p15:clr>
            <a:srgbClr val="F26B43"/>
          </p15:clr>
        </p15:guide>
        <p15:guide id="6" pos="226" userDrawn="1">
          <p15:clr>
            <a:srgbClr val="F26B43"/>
          </p15:clr>
        </p15:guide>
        <p15:guide id="7" pos="5534" userDrawn="1">
          <p15:clr>
            <a:srgbClr val="F26B43"/>
          </p15:clr>
        </p15:guide>
        <p15:guide id="8" orient="horz" pos="1185" userDrawn="1">
          <p15:clr>
            <a:srgbClr val="F26B43"/>
          </p15:clr>
        </p15:guide>
        <p15:guide id="9" orient="horz" pos="3770" userDrawn="1">
          <p15:clr>
            <a:srgbClr val="F26B43"/>
          </p15:clr>
        </p15:guide>
        <p15:guide id="11" pos="27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409B1BF-4EA9-0D48-A3AC-B72C4A01C94F}"/>
              </a:ext>
            </a:extLst>
          </p:cNvPr>
          <p:cNvSpPr txBox="1"/>
          <p:nvPr userDrawn="1"/>
        </p:nvSpPr>
        <p:spPr>
          <a:xfrm>
            <a:off x="8151169" y="6416675"/>
            <a:ext cx="627707" cy="139756"/>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3199B1-69EE-0946-8F5D-3DAB7C8E8881}" type="slidenum">
              <a:rPr lang="it-IT" sz="900" kern="1200" smtClean="0">
                <a:solidFill>
                  <a:schemeClr val="accent1"/>
                </a:solidFill>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lang="it-IT" sz="900" dirty="0"/>
          </a:p>
        </p:txBody>
      </p:sp>
      <p:pic>
        <p:nvPicPr>
          <p:cNvPr id="6" name="Immagine 5">
            <a:extLst>
              <a:ext uri="{FF2B5EF4-FFF2-40B4-BE49-F238E27FC236}">
                <a16:creationId xmlns:a16="http://schemas.microsoft.com/office/drawing/2014/main" id="{68183A0E-1881-1F4A-B3E2-48AD6A463DDD}"/>
              </a:ext>
            </a:extLst>
          </p:cNvPr>
          <p:cNvPicPr>
            <a:picLocks noChangeAspect="1"/>
          </p:cNvPicPr>
          <p:nvPr userDrawn="1"/>
        </p:nvPicPr>
        <p:blipFill>
          <a:blip r:embed="rId9"/>
          <a:stretch>
            <a:fillRect/>
          </a:stretch>
        </p:blipFill>
        <p:spPr>
          <a:xfrm>
            <a:off x="198423" y="6257283"/>
            <a:ext cx="1198884" cy="544864"/>
          </a:xfrm>
          <a:prstGeom prst="rect">
            <a:avLst/>
          </a:prstGeom>
        </p:spPr>
      </p:pic>
      <p:cxnSp>
        <p:nvCxnSpPr>
          <p:cNvPr id="2" name="Connettore 1 4">
            <a:extLst>
              <a:ext uri="{FF2B5EF4-FFF2-40B4-BE49-F238E27FC236}">
                <a16:creationId xmlns:a16="http://schemas.microsoft.com/office/drawing/2014/main" id="{CC864358-76FD-DA90-967F-9158BA2F3F2A}"/>
              </a:ext>
            </a:extLst>
          </p:cNvPr>
          <p:cNvCxnSpPr/>
          <p:nvPr userDrawn="1"/>
        </p:nvCxnSpPr>
        <p:spPr>
          <a:xfrm>
            <a:off x="377825" y="6217889"/>
            <a:ext cx="8420100" cy="0"/>
          </a:xfrm>
          <a:prstGeom prst="line">
            <a:avLst/>
          </a:prstGeom>
          <a:ln>
            <a:solidFill>
              <a:srgbClr val="E3061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534745"/>
      </p:ext>
    </p:extLst>
  </p:cSld>
  <p:clrMap bg1="lt1" tx1="dk1" bg2="lt2" tx2="dk2" accent1="accent1" accent2="accent2" accent3="accent3" accent4="accent4" accent5="accent5" accent6="accent6" hlink="hlink" folHlink="folHlink"/>
  <p:sldLayoutIdLst>
    <p:sldLayoutId id="2147483678" r:id="rId1"/>
    <p:sldLayoutId id="2147483671" r:id="rId2"/>
    <p:sldLayoutId id="2147483679" r:id="rId3"/>
    <p:sldLayoutId id="2147483681" r:id="rId4"/>
    <p:sldLayoutId id="2147483677" r:id="rId5"/>
    <p:sldLayoutId id="2147483680" r:id="rId6"/>
    <p:sldLayoutId id="214748368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993" userDrawn="1">
          <p15:clr>
            <a:srgbClr val="F26B43"/>
          </p15:clr>
        </p15:guide>
        <p15:guide id="3" orient="horz" pos="278" userDrawn="1">
          <p15:clr>
            <a:srgbClr val="F26B43"/>
          </p15:clr>
        </p15:guide>
        <p15:guide id="4" orient="horz" pos="4178" userDrawn="1">
          <p15:clr>
            <a:srgbClr val="F26B43"/>
          </p15:clr>
        </p15:guide>
        <p15:guide id="5" orient="horz" pos="4042" userDrawn="1">
          <p15:clr>
            <a:srgbClr val="F26B43"/>
          </p15:clr>
        </p15:guide>
        <p15:guide id="6" pos="226" userDrawn="1">
          <p15:clr>
            <a:srgbClr val="F26B43"/>
          </p15:clr>
        </p15:guide>
        <p15:guide id="7" pos="5534" userDrawn="1">
          <p15:clr>
            <a:srgbClr val="F26B43"/>
          </p15:clr>
        </p15:guide>
        <p15:guide id="8" orient="horz" pos="1003" userDrawn="1">
          <p15:clr>
            <a:srgbClr val="F26B43"/>
          </p15:clr>
        </p15:guide>
        <p15:guide id="9" orient="horz" pos="3770" userDrawn="1">
          <p15:clr>
            <a:srgbClr val="F26B43"/>
          </p15:clr>
        </p15:guide>
        <p15:guide id="11" pos="2767" userDrawn="1">
          <p15:clr>
            <a:srgbClr val="F26B43"/>
          </p15:clr>
        </p15:guide>
        <p15:guide id="12" orient="horz" pos="55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19A9F63-8E56-D344-A4B7-0E0953201AC6}"/>
              </a:ext>
            </a:extLst>
          </p:cNvPr>
          <p:cNvSpPr txBox="1"/>
          <p:nvPr userDrawn="1"/>
        </p:nvSpPr>
        <p:spPr>
          <a:xfrm>
            <a:off x="8151169" y="6416675"/>
            <a:ext cx="627707" cy="139756"/>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3199B1-69EE-0946-8F5D-3DAB7C8E8881}" type="slidenum">
              <a:rPr lang="it-IT" sz="900" kern="1200" smtClean="0">
                <a:solidFill>
                  <a:schemeClr val="accent1"/>
                </a:solidFill>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lang="it-IT" sz="900" dirty="0"/>
          </a:p>
        </p:txBody>
      </p:sp>
      <p:pic>
        <p:nvPicPr>
          <p:cNvPr id="4" name="Immagine 3">
            <a:extLst>
              <a:ext uri="{FF2B5EF4-FFF2-40B4-BE49-F238E27FC236}">
                <a16:creationId xmlns:a16="http://schemas.microsoft.com/office/drawing/2014/main" id="{6B263DAA-AA1F-0D42-9432-120F88CF6F99}"/>
              </a:ext>
            </a:extLst>
          </p:cNvPr>
          <p:cNvPicPr>
            <a:picLocks noChangeAspect="1"/>
          </p:cNvPicPr>
          <p:nvPr userDrawn="1"/>
        </p:nvPicPr>
        <p:blipFill>
          <a:blip r:embed="rId9"/>
          <a:stretch>
            <a:fillRect/>
          </a:stretch>
        </p:blipFill>
        <p:spPr>
          <a:xfrm>
            <a:off x="198423" y="6257283"/>
            <a:ext cx="1198884" cy="544864"/>
          </a:xfrm>
          <a:prstGeom prst="rect">
            <a:avLst/>
          </a:prstGeom>
        </p:spPr>
      </p:pic>
      <p:cxnSp>
        <p:nvCxnSpPr>
          <p:cNvPr id="5" name="Connettore 1 4">
            <a:extLst>
              <a:ext uri="{FF2B5EF4-FFF2-40B4-BE49-F238E27FC236}">
                <a16:creationId xmlns:a16="http://schemas.microsoft.com/office/drawing/2014/main" id="{E1B5C6A5-582D-52D3-25A6-B9B0E909B1F2}"/>
              </a:ext>
            </a:extLst>
          </p:cNvPr>
          <p:cNvCxnSpPr/>
          <p:nvPr userDrawn="1"/>
        </p:nvCxnSpPr>
        <p:spPr>
          <a:xfrm>
            <a:off x="358775" y="6228056"/>
            <a:ext cx="8420100" cy="0"/>
          </a:xfrm>
          <a:prstGeom prst="line">
            <a:avLst/>
          </a:prstGeom>
          <a:ln>
            <a:solidFill>
              <a:srgbClr val="E3061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68939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993" userDrawn="1">
          <p15:clr>
            <a:srgbClr val="F26B43"/>
          </p15:clr>
        </p15:guide>
        <p15:guide id="3" orient="horz" pos="278" userDrawn="1">
          <p15:clr>
            <a:srgbClr val="F26B43"/>
          </p15:clr>
        </p15:guide>
        <p15:guide id="4" orient="horz" pos="4178" userDrawn="1">
          <p15:clr>
            <a:srgbClr val="F26B43"/>
          </p15:clr>
        </p15:guide>
        <p15:guide id="5" orient="horz" pos="4042" userDrawn="1">
          <p15:clr>
            <a:srgbClr val="F26B43"/>
          </p15:clr>
        </p15:guide>
        <p15:guide id="6" pos="226" userDrawn="1">
          <p15:clr>
            <a:srgbClr val="F26B43"/>
          </p15:clr>
        </p15:guide>
        <p15:guide id="7" pos="5534" userDrawn="1">
          <p15:clr>
            <a:srgbClr val="F26B43"/>
          </p15:clr>
        </p15:guide>
        <p15:guide id="9" orient="horz" pos="3770" userDrawn="1">
          <p15:clr>
            <a:srgbClr val="F26B43"/>
          </p15:clr>
        </p15:guide>
        <p15:guide id="11" pos="2767" userDrawn="1">
          <p15:clr>
            <a:srgbClr val="F26B43"/>
          </p15:clr>
        </p15:guide>
        <p15:guide id="12" orient="horz" pos="89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53BAD21-5D49-BF3E-D4D5-FEF9A32560D7}"/>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D9084F0-F028-95A9-F420-A6E74EAA297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7565F3E-D97C-9345-BE41-C8C5AD7CB6D6}"/>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169B7-305D-4FA4-B4E8-B1684C6B7CC5}" type="datetimeFigureOut">
              <a:rPr lang="it-IT" smtClean="0"/>
              <a:t>03/11/2023</a:t>
            </a:fld>
            <a:endParaRPr lang="it-IT"/>
          </a:p>
        </p:txBody>
      </p:sp>
      <p:sp>
        <p:nvSpPr>
          <p:cNvPr id="5" name="Segnaposto piè di pagina 4">
            <a:extLst>
              <a:ext uri="{FF2B5EF4-FFF2-40B4-BE49-F238E27FC236}">
                <a16:creationId xmlns:a16="http://schemas.microsoft.com/office/drawing/2014/main" id="{6835F474-AC79-AA5F-5787-4952D836EFBD}"/>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72FF0CB-E342-AC46-1E54-FA4BD2969339}"/>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E2476-C5D3-4AAD-B98A-4E4A0F0801C9}" type="slidenum">
              <a:rPr lang="it-IT" smtClean="0"/>
              <a:t>‹N›</a:t>
            </a:fld>
            <a:endParaRPr lang="it-IT"/>
          </a:p>
        </p:txBody>
      </p:sp>
    </p:spTree>
    <p:extLst>
      <p:ext uri="{BB962C8B-B14F-4D97-AF65-F5344CB8AC3E}">
        <p14:creationId xmlns:p14="http://schemas.microsoft.com/office/powerpoint/2010/main" val="35262105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524F72-706D-2647-8D85-0A75F1952CEE}"/>
              </a:ext>
            </a:extLst>
          </p:cNvPr>
          <p:cNvSpPr>
            <a:spLocks noGrp="1"/>
          </p:cNvSpPr>
          <p:nvPr>
            <p:ph type="ctrTitle" idx="4294967295"/>
          </p:nvPr>
        </p:nvSpPr>
        <p:spPr>
          <a:xfrm>
            <a:off x="247652" y="4074861"/>
            <a:ext cx="8416925" cy="869098"/>
          </a:xfrm>
          <a:prstGeom prst="rect">
            <a:avLst/>
          </a:prstGeom>
        </p:spPr>
        <p:txBody>
          <a:bodyPr/>
          <a:lstStyle/>
          <a:p>
            <a:r>
              <a:rPr lang="it-IT" sz="4000" dirty="0">
                <a:latin typeface="+mn-lt"/>
                <a:ea typeface="+mn-ea"/>
                <a:cs typeface="+mn-cs"/>
              </a:rPr>
              <a:t>Il nuovo principio contabile sui ricavi</a:t>
            </a:r>
            <a:endParaRPr lang="it-IT" sz="4000" i="1" dirty="0">
              <a:latin typeface="+mn-lt"/>
              <a:ea typeface="+mn-ea"/>
              <a:cs typeface="+mn-cs"/>
            </a:endParaRPr>
          </a:p>
        </p:txBody>
      </p:sp>
      <p:sp>
        <p:nvSpPr>
          <p:cNvPr id="3" name="Sottotitolo 2">
            <a:extLst>
              <a:ext uri="{FF2B5EF4-FFF2-40B4-BE49-F238E27FC236}">
                <a16:creationId xmlns:a16="http://schemas.microsoft.com/office/drawing/2014/main" id="{1C16A5E9-DABF-4F49-AEC8-3074253C3822}"/>
              </a:ext>
            </a:extLst>
          </p:cNvPr>
          <p:cNvSpPr>
            <a:spLocks noGrp="1"/>
          </p:cNvSpPr>
          <p:nvPr>
            <p:ph type="subTitle" idx="1"/>
          </p:nvPr>
        </p:nvSpPr>
        <p:spPr>
          <a:xfrm>
            <a:off x="361952" y="4943961"/>
            <a:ext cx="8416925" cy="1687749"/>
          </a:xfrm>
        </p:spPr>
        <p:txBody>
          <a:bodyPr/>
          <a:lstStyle/>
          <a:p>
            <a:r>
              <a:rPr lang="it-IT" sz="2400" dirty="0">
                <a:solidFill>
                  <a:schemeClr val="tx1"/>
                </a:solidFill>
              </a:rPr>
              <a:t>Relatore: Michele Casò</a:t>
            </a:r>
            <a:endParaRPr lang="it-IT" b="1" dirty="0"/>
          </a:p>
          <a:p>
            <a:endParaRPr lang="it-IT" b="1" dirty="0"/>
          </a:p>
          <a:p>
            <a:endParaRPr lang="it-IT" b="1" dirty="0"/>
          </a:p>
          <a:p>
            <a:r>
              <a:rPr lang="it-IT" b="1" dirty="0"/>
              <a:t>Verona, 9 Novembre 2023</a:t>
            </a:r>
          </a:p>
        </p:txBody>
      </p:sp>
    </p:spTree>
    <p:extLst>
      <p:ext uri="{BB962C8B-B14F-4D97-AF65-F5344CB8AC3E}">
        <p14:creationId xmlns:p14="http://schemas.microsoft.com/office/powerpoint/2010/main" val="1077183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Determinazione del prezzo complessivo (segue).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315979"/>
            <a:ext cx="7945733" cy="2215991"/>
          </a:xfrm>
          <a:prstGeom prst="rect">
            <a:avLst/>
          </a:prstGeom>
          <a:noFill/>
        </p:spPr>
        <p:txBody>
          <a:bodyPr wrap="square">
            <a:spAutoFit/>
          </a:bodyPr>
          <a:lstStyle/>
          <a:p>
            <a:pPr algn="just"/>
            <a:r>
              <a:rPr lang="en-US" dirty="0" err="1"/>
              <a:t>Esempio</a:t>
            </a:r>
            <a:r>
              <a:rPr lang="en-US" dirty="0"/>
              <a:t>: </a:t>
            </a:r>
            <a:r>
              <a:rPr lang="en-US" dirty="0" err="1"/>
              <a:t>nel</a:t>
            </a:r>
            <a:r>
              <a:rPr lang="en-US" dirty="0"/>
              <a:t> </a:t>
            </a:r>
            <a:r>
              <a:rPr lang="en-US" dirty="0" err="1"/>
              <a:t>corso</a:t>
            </a:r>
            <a:r>
              <a:rPr lang="en-US" dirty="0"/>
              <a:t> </a:t>
            </a:r>
            <a:r>
              <a:rPr lang="en-US" dirty="0" err="1"/>
              <a:t>dell’anno</a:t>
            </a:r>
            <a:r>
              <a:rPr lang="en-US" dirty="0"/>
              <a:t> il </a:t>
            </a:r>
            <a:r>
              <a:rPr lang="en-US" dirty="0" err="1"/>
              <a:t>fornitore</a:t>
            </a:r>
            <a:r>
              <a:rPr lang="en-US" dirty="0"/>
              <a:t> </a:t>
            </a:r>
            <a:r>
              <a:rPr lang="en-US" dirty="0" err="1"/>
              <a:t>vende</a:t>
            </a:r>
            <a:r>
              <a:rPr lang="en-US" dirty="0"/>
              <a:t> ad un </a:t>
            </a:r>
            <a:r>
              <a:rPr lang="en-US" dirty="0" err="1"/>
              <a:t>supermercato</a:t>
            </a:r>
            <a:r>
              <a:rPr lang="en-US" dirty="0"/>
              <a:t> </a:t>
            </a:r>
            <a:r>
              <a:rPr lang="en-US" dirty="0" err="1"/>
              <a:t>i</a:t>
            </a:r>
            <a:r>
              <a:rPr lang="en-US" dirty="0"/>
              <a:t> </a:t>
            </a:r>
            <a:r>
              <a:rPr lang="en-US" dirty="0" err="1"/>
              <a:t>propri</a:t>
            </a:r>
            <a:r>
              <a:rPr lang="en-US" dirty="0"/>
              <a:t> </a:t>
            </a:r>
            <a:r>
              <a:rPr lang="en-US" dirty="0" err="1"/>
              <a:t>prodotti</a:t>
            </a:r>
            <a:r>
              <a:rPr lang="en-US" dirty="0"/>
              <a:t> per Euro 15.000. Per un </a:t>
            </a:r>
            <a:r>
              <a:rPr lang="en-US" dirty="0" err="1"/>
              <a:t>migliore</a:t>
            </a:r>
            <a:r>
              <a:rPr lang="en-US" dirty="0"/>
              <a:t> </a:t>
            </a:r>
            <a:r>
              <a:rPr lang="en-US" dirty="0" err="1"/>
              <a:t>posizionamento</a:t>
            </a:r>
            <a:r>
              <a:rPr lang="en-US" dirty="0"/>
              <a:t> </a:t>
            </a:r>
            <a:r>
              <a:rPr lang="en-US" dirty="0" err="1"/>
              <a:t>dei</a:t>
            </a:r>
            <a:r>
              <a:rPr lang="en-US" dirty="0"/>
              <a:t> </a:t>
            </a:r>
            <a:r>
              <a:rPr lang="en-US" dirty="0" err="1"/>
              <a:t>propri</a:t>
            </a:r>
            <a:r>
              <a:rPr lang="en-US" dirty="0"/>
              <a:t> </a:t>
            </a:r>
            <a:r>
              <a:rPr lang="en-US" dirty="0" err="1"/>
              <a:t>prodotti</a:t>
            </a:r>
            <a:r>
              <a:rPr lang="en-US" dirty="0"/>
              <a:t>, </a:t>
            </a:r>
            <a:r>
              <a:rPr lang="en-US" dirty="0" err="1"/>
              <a:t>all’inizio</a:t>
            </a:r>
            <a:r>
              <a:rPr lang="en-US" dirty="0"/>
              <a:t> </a:t>
            </a:r>
            <a:r>
              <a:rPr lang="en-US" dirty="0" err="1"/>
              <a:t>dell’anno</a:t>
            </a:r>
            <a:r>
              <a:rPr lang="en-US" dirty="0"/>
              <a:t> il </a:t>
            </a:r>
            <a:r>
              <a:rPr lang="en-US" dirty="0" err="1"/>
              <a:t>fornitore</a:t>
            </a:r>
            <a:r>
              <a:rPr lang="en-US" dirty="0"/>
              <a:t> </a:t>
            </a:r>
            <a:r>
              <a:rPr lang="en-US" dirty="0" err="1"/>
              <a:t>riconosce</a:t>
            </a:r>
            <a:r>
              <a:rPr lang="en-US" dirty="0"/>
              <a:t> </a:t>
            </a:r>
            <a:r>
              <a:rPr lang="en-US" b="1" dirty="0"/>
              <a:t>al </a:t>
            </a:r>
            <a:r>
              <a:rPr lang="en-US" b="1" dirty="0" err="1"/>
              <a:t>cliente</a:t>
            </a:r>
            <a:r>
              <a:rPr lang="en-US" b="1" dirty="0"/>
              <a:t> un </a:t>
            </a:r>
            <a:r>
              <a:rPr lang="en-US" b="1" dirty="0" err="1"/>
              <a:t>compenso</a:t>
            </a:r>
            <a:r>
              <a:rPr lang="en-US" dirty="0"/>
              <a:t> di Euro 1.500.</a:t>
            </a:r>
          </a:p>
          <a:p>
            <a:pPr algn="just"/>
            <a:endParaRPr lang="it-IT" dirty="0"/>
          </a:p>
          <a:p>
            <a:pPr algn="just"/>
            <a:endParaRPr lang="it-IT" dirty="0"/>
          </a:p>
          <a:p>
            <a:pPr algn="just"/>
            <a:endParaRPr lang="it-IT" dirty="0"/>
          </a:p>
          <a:p>
            <a:endParaRPr lang="it-IT" sz="1200" dirty="0"/>
          </a:p>
        </p:txBody>
      </p:sp>
      <p:graphicFrame>
        <p:nvGraphicFramePr>
          <p:cNvPr id="4" name="Table 4">
            <a:extLst>
              <a:ext uri="{FF2B5EF4-FFF2-40B4-BE49-F238E27FC236}">
                <a16:creationId xmlns:a16="http://schemas.microsoft.com/office/drawing/2014/main" id="{9A8387A6-0865-6B03-2160-E2CC0ECC0B52}"/>
              </a:ext>
            </a:extLst>
          </p:cNvPr>
          <p:cNvGraphicFramePr>
            <a:graphicFrameLocks noGrp="1"/>
          </p:cNvGraphicFramePr>
          <p:nvPr>
            <p:extLst>
              <p:ext uri="{D42A27DB-BD31-4B8C-83A1-F6EECF244321}">
                <p14:modId xmlns:p14="http://schemas.microsoft.com/office/powerpoint/2010/main" val="1678319786"/>
              </p:ext>
            </p:extLst>
          </p:nvPr>
        </p:nvGraphicFramePr>
        <p:xfrm>
          <a:off x="819956" y="2560318"/>
          <a:ext cx="7334999" cy="1097280"/>
        </p:xfrm>
        <a:graphic>
          <a:graphicData uri="http://schemas.openxmlformats.org/drawingml/2006/table">
            <a:tbl>
              <a:tblPr firstRow="1" bandRow="1">
                <a:tableStyleId>{5C22544A-7EE6-4342-B048-85BDC9FD1C3A}</a:tableStyleId>
              </a:tblPr>
              <a:tblGrid>
                <a:gridCol w="4918811">
                  <a:extLst>
                    <a:ext uri="{9D8B030D-6E8A-4147-A177-3AD203B41FA5}">
                      <a16:colId xmlns:a16="http://schemas.microsoft.com/office/drawing/2014/main" val="391975912"/>
                    </a:ext>
                  </a:extLst>
                </a:gridCol>
                <a:gridCol w="1203209">
                  <a:extLst>
                    <a:ext uri="{9D8B030D-6E8A-4147-A177-3AD203B41FA5}">
                      <a16:colId xmlns:a16="http://schemas.microsoft.com/office/drawing/2014/main" val="3525080108"/>
                    </a:ext>
                  </a:extLst>
                </a:gridCol>
                <a:gridCol w="1212979">
                  <a:extLst>
                    <a:ext uri="{9D8B030D-6E8A-4147-A177-3AD203B41FA5}">
                      <a16:colId xmlns:a16="http://schemas.microsoft.com/office/drawing/2014/main" val="2817389967"/>
                    </a:ext>
                  </a:extLst>
                </a:gridCol>
              </a:tblGrid>
              <a:tr h="319755">
                <a:tc>
                  <a:txBody>
                    <a:bodyPr/>
                    <a:lstStyle/>
                    <a:p>
                      <a:r>
                        <a:rPr lang="it-IT" dirty="0"/>
                        <a:t>Descrizione</a:t>
                      </a:r>
                    </a:p>
                  </a:txBody>
                  <a:tcPr/>
                </a:tc>
                <a:tc>
                  <a:txBody>
                    <a:bodyPr/>
                    <a:lstStyle/>
                    <a:p>
                      <a:r>
                        <a:rPr lang="it-IT" dirty="0"/>
                        <a:t>Dare</a:t>
                      </a:r>
                    </a:p>
                  </a:txBody>
                  <a:tcPr/>
                </a:tc>
                <a:tc>
                  <a:txBody>
                    <a:bodyPr/>
                    <a:lstStyle/>
                    <a:p>
                      <a:r>
                        <a:rPr lang="it-IT" dirty="0"/>
                        <a:t>Avere</a:t>
                      </a:r>
                    </a:p>
                  </a:txBody>
                  <a:tcPr/>
                </a:tc>
                <a:extLst>
                  <a:ext uri="{0D108BD9-81ED-4DB2-BD59-A6C34878D82A}">
                    <a16:rowId xmlns:a16="http://schemas.microsoft.com/office/drawing/2014/main" val="1090888339"/>
                  </a:ext>
                </a:extLst>
              </a:tr>
              <a:tr h="319755">
                <a:tc>
                  <a:txBody>
                    <a:bodyPr/>
                    <a:lstStyle/>
                    <a:p>
                      <a:r>
                        <a:rPr lang="it-IT" dirty="0"/>
                        <a:t>Cassa</a:t>
                      </a:r>
                    </a:p>
                  </a:txBody>
                  <a:tcPr/>
                </a:tc>
                <a:tc>
                  <a:txBody>
                    <a:bodyPr/>
                    <a:lstStyle/>
                    <a:p>
                      <a:pPr algn="r"/>
                      <a:endParaRPr lang="it-IT" dirty="0"/>
                    </a:p>
                  </a:txBody>
                  <a:tcPr/>
                </a:tc>
                <a:tc>
                  <a:txBody>
                    <a:bodyPr/>
                    <a:lstStyle/>
                    <a:p>
                      <a:pPr algn="r"/>
                      <a:r>
                        <a:rPr lang="it-IT" dirty="0"/>
                        <a:t>1.500</a:t>
                      </a:r>
                    </a:p>
                  </a:txBody>
                  <a:tcPr/>
                </a:tc>
                <a:extLst>
                  <a:ext uri="{0D108BD9-81ED-4DB2-BD59-A6C34878D82A}">
                    <a16:rowId xmlns:a16="http://schemas.microsoft.com/office/drawing/2014/main" val="1919777478"/>
                  </a:ext>
                </a:extLst>
              </a:tr>
              <a:tr h="319755">
                <a:tc>
                  <a:txBody>
                    <a:bodyPr/>
                    <a:lstStyle/>
                    <a:p>
                      <a:r>
                        <a:rPr lang="it-IT" dirty="0"/>
                        <a:t>Risconti attivi</a:t>
                      </a:r>
                    </a:p>
                  </a:txBody>
                  <a:tcPr/>
                </a:tc>
                <a:tc>
                  <a:txBody>
                    <a:bodyPr/>
                    <a:lstStyle/>
                    <a:p>
                      <a:pPr algn="r"/>
                      <a:r>
                        <a:rPr lang="it-IT" dirty="0"/>
                        <a:t>1.500</a:t>
                      </a:r>
                    </a:p>
                  </a:txBody>
                  <a:tcPr/>
                </a:tc>
                <a:tc>
                  <a:txBody>
                    <a:bodyPr/>
                    <a:lstStyle/>
                    <a:p>
                      <a:pPr algn="r"/>
                      <a:endParaRPr lang="it-IT" dirty="0"/>
                    </a:p>
                  </a:txBody>
                  <a:tcPr/>
                </a:tc>
                <a:extLst>
                  <a:ext uri="{0D108BD9-81ED-4DB2-BD59-A6C34878D82A}">
                    <a16:rowId xmlns:a16="http://schemas.microsoft.com/office/drawing/2014/main" val="3917875275"/>
                  </a:ext>
                </a:extLst>
              </a:tr>
            </a:tbl>
          </a:graphicData>
        </a:graphic>
      </p:graphicFrame>
      <p:graphicFrame>
        <p:nvGraphicFramePr>
          <p:cNvPr id="7" name="Table 6">
            <a:extLst>
              <a:ext uri="{FF2B5EF4-FFF2-40B4-BE49-F238E27FC236}">
                <a16:creationId xmlns:a16="http://schemas.microsoft.com/office/drawing/2014/main" id="{19393DF1-3A2E-C9EF-E8EE-02445DD658D3}"/>
              </a:ext>
            </a:extLst>
          </p:cNvPr>
          <p:cNvGraphicFramePr>
            <a:graphicFrameLocks noGrp="1"/>
          </p:cNvGraphicFramePr>
          <p:nvPr>
            <p:extLst>
              <p:ext uri="{D42A27DB-BD31-4B8C-83A1-F6EECF244321}">
                <p14:modId xmlns:p14="http://schemas.microsoft.com/office/powerpoint/2010/main" val="3582476176"/>
              </p:ext>
            </p:extLst>
          </p:nvPr>
        </p:nvGraphicFramePr>
        <p:xfrm>
          <a:off x="819956" y="4991804"/>
          <a:ext cx="7334999" cy="1097280"/>
        </p:xfrm>
        <a:graphic>
          <a:graphicData uri="http://schemas.openxmlformats.org/drawingml/2006/table">
            <a:tbl>
              <a:tblPr firstRow="1" bandRow="1">
                <a:tableStyleId>{5C22544A-7EE6-4342-B048-85BDC9FD1C3A}</a:tableStyleId>
              </a:tblPr>
              <a:tblGrid>
                <a:gridCol w="4918371">
                  <a:extLst>
                    <a:ext uri="{9D8B030D-6E8A-4147-A177-3AD203B41FA5}">
                      <a16:colId xmlns:a16="http://schemas.microsoft.com/office/drawing/2014/main" val="927171866"/>
                    </a:ext>
                  </a:extLst>
                </a:gridCol>
                <a:gridCol w="1194318">
                  <a:extLst>
                    <a:ext uri="{9D8B030D-6E8A-4147-A177-3AD203B41FA5}">
                      <a16:colId xmlns:a16="http://schemas.microsoft.com/office/drawing/2014/main" val="1456574225"/>
                    </a:ext>
                  </a:extLst>
                </a:gridCol>
                <a:gridCol w="1222310">
                  <a:extLst>
                    <a:ext uri="{9D8B030D-6E8A-4147-A177-3AD203B41FA5}">
                      <a16:colId xmlns:a16="http://schemas.microsoft.com/office/drawing/2014/main" val="3239007948"/>
                    </a:ext>
                  </a:extLst>
                </a:gridCol>
              </a:tblGrid>
              <a:tr h="251165">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924945313"/>
                  </a:ext>
                </a:extLst>
              </a:tr>
              <a:tr h="251165">
                <a:tc>
                  <a:txBody>
                    <a:bodyPr/>
                    <a:lstStyle/>
                    <a:p>
                      <a:r>
                        <a:rPr lang="it-IT" dirty="0"/>
                        <a:t>Ricavi</a:t>
                      </a:r>
                    </a:p>
                  </a:txBody>
                  <a:tcPr/>
                </a:tc>
                <a:tc>
                  <a:txBody>
                    <a:bodyPr/>
                    <a:lstStyle/>
                    <a:p>
                      <a:pPr algn="r"/>
                      <a:r>
                        <a:rPr lang="it-IT" dirty="0"/>
                        <a:t>1.500</a:t>
                      </a:r>
                    </a:p>
                  </a:txBody>
                  <a:tcPr/>
                </a:tc>
                <a:tc>
                  <a:txBody>
                    <a:bodyPr/>
                    <a:lstStyle/>
                    <a:p>
                      <a:pPr algn="r"/>
                      <a:endParaRPr lang="it-IT" dirty="0"/>
                    </a:p>
                  </a:txBody>
                  <a:tcPr/>
                </a:tc>
                <a:extLst>
                  <a:ext uri="{0D108BD9-81ED-4DB2-BD59-A6C34878D82A}">
                    <a16:rowId xmlns:a16="http://schemas.microsoft.com/office/drawing/2014/main" val="1692354878"/>
                  </a:ext>
                </a:extLst>
              </a:tr>
              <a:tr h="251165">
                <a:tc>
                  <a:txBody>
                    <a:bodyPr/>
                    <a:lstStyle/>
                    <a:p>
                      <a:r>
                        <a:rPr lang="it-IT" dirty="0"/>
                        <a:t>Risconti attivi</a:t>
                      </a:r>
                    </a:p>
                  </a:txBody>
                  <a:tcPr/>
                </a:tc>
                <a:tc>
                  <a:txBody>
                    <a:bodyPr/>
                    <a:lstStyle/>
                    <a:p>
                      <a:pPr algn="r"/>
                      <a:endParaRPr lang="it-IT" dirty="0"/>
                    </a:p>
                  </a:txBody>
                  <a:tcPr/>
                </a:tc>
                <a:tc>
                  <a:txBody>
                    <a:bodyPr/>
                    <a:lstStyle/>
                    <a:p>
                      <a:pPr algn="r"/>
                      <a:r>
                        <a:rPr lang="it-IT" dirty="0"/>
                        <a:t>1.500</a:t>
                      </a:r>
                    </a:p>
                  </a:txBody>
                  <a:tcPr/>
                </a:tc>
                <a:extLst>
                  <a:ext uri="{0D108BD9-81ED-4DB2-BD59-A6C34878D82A}">
                    <a16:rowId xmlns:a16="http://schemas.microsoft.com/office/drawing/2014/main" val="3771716592"/>
                  </a:ext>
                </a:extLst>
              </a:tr>
            </a:tbl>
          </a:graphicData>
        </a:graphic>
      </p:graphicFrame>
      <p:graphicFrame>
        <p:nvGraphicFramePr>
          <p:cNvPr id="3" name="Table 4">
            <a:extLst>
              <a:ext uri="{FF2B5EF4-FFF2-40B4-BE49-F238E27FC236}">
                <a16:creationId xmlns:a16="http://schemas.microsoft.com/office/drawing/2014/main" id="{F71FE465-573F-C4C9-182D-624F28B2ED54}"/>
              </a:ext>
            </a:extLst>
          </p:cNvPr>
          <p:cNvGraphicFramePr>
            <a:graphicFrameLocks noGrp="1"/>
          </p:cNvGraphicFramePr>
          <p:nvPr>
            <p:extLst>
              <p:ext uri="{D42A27DB-BD31-4B8C-83A1-F6EECF244321}">
                <p14:modId xmlns:p14="http://schemas.microsoft.com/office/powerpoint/2010/main" val="2137481448"/>
              </p:ext>
            </p:extLst>
          </p:nvPr>
        </p:nvGraphicFramePr>
        <p:xfrm>
          <a:off x="818452" y="3781015"/>
          <a:ext cx="7334999" cy="1097280"/>
        </p:xfrm>
        <a:graphic>
          <a:graphicData uri="http://schemas.openxmlformats.org/drawingml/2006/table">
            <a:tbl>
              <a:tblPr firstRow="1" bandRow="1">
                <a:tableStyleId>{5C22544A-7EE6-4342-B048-85BDC9FD1C3A}</a:tableStyleId>
              </a:tblPr>
              <a:tblGrid>
                <a:gridCol w="4918811">
                  <a:extLst>
                    <a:ext uri="{9D8B030D-6E8A-4147-A177-3AD203B41FA5}">
                      <a16:colId xmlns:a16="http://schemas.microsoft.com/office/drawing/2014/main" val="391975912"/>
                    </a:ext>
                  </a:extLst>
                </a:gridCol>
                <a:gridCol w="1203209">
                  <a:extLst>
                    <a:ext uri="{9D8B030D-6E8A-4147-A177-3AD203B41FA5}">
                      <a16:colId xmlns:a16="http://schemas.microsoft.com/office/drawing/2014/main" val="3525080108"/>
                    </a:ext>
                  </a:extLst>
                </a:gridCol>
                <a:gridCol w="1212979">
                  <a:extLst>
                    <a:ext uri="{9D8B030D-6E8A-4147-A177-3AD203B41FA5}">
                      <a16:colId xmlns:a16="http://schemas.microsoft.com/office/drawing/2014/main" val="2817389967"/>
                    </a:ext>
                  </a:extLst>
                </a:gridCol>
              </a:tblGrid>
              <a:tr h="319755">
                <a:tc>
                  <a:txBody>
                    <a:bodyPr/>
                    <a:lstStyle/>
                    <a:p>
                      <a:r>
                        <a:rPr lang="it-IT" dirty="0"/>
                        <a:t>Descrizione</a:t>
                      </a:r>
                    </a:p>
                  </a:txBody>
                  <a:tcPr/>
                </a:tc>
                <a:tc>
                  <a:txBody>
                    <a:bodyPr/>
                    <a:lstStyle/>
                    <a:p>
                      <a:r>
                        <a:rPr lang="it-IT" dirty="0"/>
                        <a:t>Dare</a:t>
                      </a:r>
                    </a:p>
                  </a:txBody>
                  <a:tcPr/>
                </a:tc>
                <a:tc>
                  <a:txBody>
                    <a:bodyPr/>
                    <a:lstStyle/>
                    <a:p>
                      <a:r>
                        <a:rPr lang="it-IT" dirty="0"/>
                        <a:t>Avere</a:t>
                      </a:r>
                    </a:p>
                  </a:txBody>
                  <a:tcPr/>
                </a:tc>
                <a:extLst>
                  <a:ext uri="{0D108BD9-81ED-4DB2-BD59-A6C34878D82A}">
                    <a16:rowId xmlns:a16="http://schemas.microsoft.com/office/drawing/2014/main" val="1090888339"/>
                  </a:ext>
                </a:extLst>
              </a:tr>
              <a:tr h="319755">
                <a:tc>
                  <a:txBody>
                    <a:bodyPr/>
                    <a:lstStyle/>
                    <a:p>
                      <a:r>
                        <a:rPr lang="it-IT" dirty="0"/>
                        <a:t>Cassa</a:t>
                      </a:r>
                    </a:p>
                  </a:txBody>
                  <a:tcPr/>
                </a:tc>
                <a:tc>
                  <a:txBody>
                    <a:bodyPr/>
                    <a:lstStyle/>
                    <a:p>
                      <a:pPr algn="r"/>
                      <a:r>
                        <a:rPr lang="it-IT" dirty="0"/>
                        <a:t>15.000</a:t>
                      </a:r>
                    </a:p>
                  </a:txBody>
                  <a:tcPr/>
                </a:tc>
                <a:tc>
                  <a:txBody>
                    <a:bodyPr/>
                    <a:lstStyle/>
                    <a:p>
                      <a:pPr algn="r"/>
                      <a:endParaRPr lang="it-IT" dirty="0"/>
                    </a:p>
                  </a:txBody>
                  <a:tcPr/>
                </a:tc>
                <a:extLst>
                  <a:ext uri="{0D108BD9-81ED-4DB2-BD59-A6C34878D82A}">
                    <a16:rowId xmlns:a16="http://schemas.microsoft.com/office/drawing/2014/main" val="1919777478"/>
                  </a:ext>
                </a:extLst>
              </a:tr>
              <a:tr h="319755">
                <a:tc>
                  <a:txBody>
                    <a:bodyPr/>
                    <a:lstStyle/>
                    <a:p>
                      <a:r>
                        <a:rPr lang="it-IT" dirty="0"/>
                        <a:t>Ricavi</a:t>
                      </a:r>
                    </a:p>
                  </a:txBody>
                  <a:tcPr/>
                </a:tc>
                <a:tc>
                  <a:txBody>
                    <a:bodyPr/>
                    <a:lstStyle/>
                    <a:p>
                      <a:pPr algn="r"/>
                      <a:endParaRPr lang="it-IT" dirty="0"/>
                    </a:p>
                  </a:txBody>
                  <a:tcPr/>
                </a:tc>
                <a:tc>
                  <a:txBody>
                    <a:bodyPr/>
                    <a:lstStyle/>
                    <a:p>
                      <a:pPr algn="r"/>
                      <a:r>
                        <a:rPr lang="it-IT" dirty="0"/>
                        <a:t>15.000</a:t>
                      </a:r>
                    </a:p>
                  </a:txBody>
                  <a:tcPr/>
                </a:tc>
                <a:extLst>
                  <a:ext uri="{0D108BD9-81ED-4DB2-BD59-A6C34878D82A}">
                    <a16:rowId xmlns:a16="http://schemas.microsoft.com/office/drawing/2014/main" val="3917875275"/>
                  </a:ext>
                </a:extLst>
              </a:tr>
            </a:tbl>
          </a:graphicData>
        </a:graphic>
      </p:graphicFrame>
    </p:spTree>
    <p:extLst>
      <p:ext uri="{BB962C8B-B14F-4D97-AF65-F5344CB8AC3E}">
        <p14:creationId xmlns:p14="http://schemas.microsoft.com/office/powerpoint/2010/main" val="301303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Le unità elementari di contabilizzazione.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4524315"/>
          </a:xfrm>
          <a:prstGeom prst="rect">
            <a:avLst/>
          </a:prstGeom>
          <a:noFill/>
        </p:spPr>
        <p:txBody>
          <a:bodyPr wrap="square">
            <a:spAutoFit/>
          </a:bodyPr>
          <a:lstStyle/>
          <a:p>
            <a:pPr algn="just"/>
            <a:r>
              <a:rPr lang="it-IT" u="sng" dirty="0"/>
              <a:t>Devono</a:t>
            </a:r>
            <a:r>
              <a:rPr lang="it-IT" dirty="0"/>
              <a:t> «</a:t>
            </a:r>
            <a:r>
              <a:rPr lang="it-IT" i="1" dirty="0"/>
              <a:t>essere trattati separatamente i singoli beni, servizi o altre prestazioni che attraverso il contratto sono promessi al cliente</a:t>
            </a:r>
            <a:r>
              <a:rPr lang="it-IT" dirty="0"/>
              <a:t>» (OIC 34.16).</a:t>
            </a:r>
          </a:p>
          <a:p>
            <a:pPr algn="just"/>
            <a:endParaRPr lang="it-IT" dirty="0"/>
          </a:p>
          <a:p>
            <a:pPr algn="just"/>
            <a:r>
              <a:rPr lang="it-IT" u="sng" dirty="0"/>
              <a:t>Non</a:t>
            </a:r>
            <a:r>
              <a:rPr lang="it-IT" dirty="0"/>
              <a:t> </a:t>
            </a:r>
            <a:r>
              <a:rPr lang="it-IT" u="sng" dirty="0"/>
              <a:t>devono</a:t>
            </a:r>
            <a:r>
              <a:rPr lang="it-IT" dirty="0"/>
              <a:t> essere separati:</a:t>
            </a:r>
          </a:p>
          <a:p>
            <a:pPr marL="285750" indent="-285750" algn="just">
              <a:buFontTx/>
              <a:buChar char="-"/>
            </a:pPr>
            <a:r>
              <a:rPr lang="it-IT" dirty="0"/>
              <a:t>i beni e i servizi previsti dal contratto che sono integrati o interdipendenti tra loro («</a:t>
            </a:r>
            <a:r>
              <a:rPr lang="it-IT" i="1" dirty="0"/>
              <a:t>non possono essere utilizzati separatamente</a:t>
            </a:r>
            <a:r>
              <a:rPr lang="it-IT" dirty="0"/>
              <a:t>»);</a:t>
            </a:r>
          </a:p>
          <a:p>
            <a:pPr marL="285750" indent="-285750" algn="just">
              <a:buFontTx/>
              <a:buChar char="-"/>
            </a:pPr>
            <a:r>
              <a:rPr lang="it-IT" dirty="0"/>
              <a:t>le prestazioni previste dal contratto che non rientrano nelle attività caratteristiche della società («</a:t>
            </a:r>
            <a:r>
              <a:rPr lang="it-IT" i="1" dirty="0"/>
              <a:t>punti premio per beni di terzi</a:t>
            </a:r>
            <a:r>
              <a:rPr lang="it-IT" dirty="0"/>
              <a:t>»).</a:t>
            </a:r>
          </a:p>
          <a:p>
            <a:pPr algn="just"/>
            <a:endParaRPr lang="en-US" dirty="0"/>
          </a:p>
          <a:p>
            <a:pPr algn="just"/>
            <a:r>
              <a:rPr lang="en-US" u="sng" dirty="0"/>
              <a:t>Non</a:t>
            </a:r>
            <a:r>
              <a:rPr lang="en-US" dirty="0"/>
              <a:t> </a:t>
            </a:r>
            <a:r>
              <a:rPr lang="en-US" u="sng" dirty="0"/>
              <a:t>è</a:t>
            </a:r>
            <a:r>
              <a:rPr lang="en-US" dirty="0"/>
              <a:t> </a:t>
            </a:r>
            <a:r>
              <a:rPr lang="en-US" u="sng" dirty="0" err="1"/>
              <a:t>necessario</a:t>
            </a:r>
            <a:r>
              <a:rPr lang="en-US" dirty="0"/>
              <a:t> </a:t>
            </a:r>
            <a:r>
              <a:rPr lang="en-US" dirty="0" err="1"/>
              <a:t>separare</a:t>
            </a:r>
            <a:r>
              <a:rPr lang="en-US" dirty="0"/>
              <a:t> </a:t>
            </a:r>
            <a:r>
              <a:rPr lang="it-IT" dirty="0"/>
              <a:t>le singole unità elementari di contabilizzazione quando ciascuna delle prestazioni previste dal contratto di vendita viene effettuata nello stesso esercizio (</a:t>
            </a:r>
            <a:r>
              <a:rPr lang="it-IT" i="1" dirty="0"/>
              <a:t>attenzione: bilanci </a:t>
            </a:r>
            <a:r>
              <a:rPr lang="it-IT" i="1" dirty="0" err="1"/>
              <a:t>infrannuali</a:t>
            </a:r>
            <a:r>
              <a:rPr lang="it-IT" dirty="0"/>
              <a:t>).</a:t>
            </a:r>
          </a:p>
          <a:p>
            <a:pPr algn="just"/>
            <a:endParaRPr lang="it-IT" dirty="0"/>
          </a:p>
          <a:p>
            <a:pPr algn="just"/>
            <a:r>
              <a:rPr lang="it-IT" dirty="0"/>
              <a:t>Esempi di separazione obbligatoria: garanzia post-vendita, servizi post-vendita, consegna e montaggio, …</a:t>
            </a:r>
            <a:endParaRPr lang="en-US" dirty="0"/>
          </a:p>
          <a:p>
            <a:pPr algn="just"/>
            <a:endParaRPr lang="en-US" dirty="0"/>
          </a:p>
        </p:txBody>
      </p:sp>
    </p:spTree>
    <p:extLst>
      <p:ext uri="{BB962C8B-B14F-4D97-AF65-F5344CB8AC3E}">
        <p14:creationId xmlns:p14="http://schemas.microsoft.com/office/powerpoint/2010/main" val="200110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Allocazione del prezzo alle unità elementari.</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4801314"/>
          </a:xfrm>
          <a:prstGeom prst="rect">
            <a:avLst/>
          </a:prstGeom>
          <a:noFill/>
        </p:spPr>
        <p:txBody>
          <a:bodyPr wrap="square">
            <a:spAutoFit/>
          </a:bodyPr>
          <a:lstStyle/>
          <a:p>
            <a:pPr algn="just"/>
            <a:r>
              <a:rPr lang="it-IT" dirty="0"/>
              <a:t>L’allocazione avviene «</a:t>
            </a:r>
            <a:r>
              <a:rPr lang="it-IT" i="1" dirty="0"/>
              <a:t>sulla base del rapporto tra il prezzo di vendita della singola unità elementare di contabilizzazione e la somma dei prezzi di vendita di tutte le unità elementari di contabilizzazione incluse nel contratto</a:t>
            </a:r>
            <a:r>
              <a:rPr lang="it-IT" dirty="0"/>
              <a:t>» (OIC 34.20).</a:t>
            </a:r>
          </a:p>
          <a:p>
            <a:pPr algn="just"/>
            <a:endParaRPr lang="it-IT" dirty="0"/>
          </a:p>
          <a:p>
            <a:pPr algn="just"/>
            <a:r>
              <a:rPr lang="it-IT" dirty="0"/>
              <a:t>Il prezzo di vendita delle singole unità si può determinare con:</a:t>
            </a:r>
          </a:p>
          <a:p>
            <a:pPr marL="285750" indent="-285750" algn="just">
              <a:buFontTx/>
              <a:buChar char="-"/>
            </a:pPr>
            <a:r>
              <a:rPr lang="it-IT" dirty="0"/>
              <a:t>il metodo  di mercato;</a:t>
            </a:r>
          </a:p>
          <a:p>
            <a:pPr marL="285750" indent="-285750" algn="just">
              <a:buFontTx/>
              <a:buChar char="-"/>
            </a:pPr>
            <a:r>
              <a:rPr lang="it-IT" dirty="0"/>
              <a:t>il metodo dei costi più margine;</a:t>
            </a:r>
          </a:p>
          <a:p>
            <a:pPr marL="285750" indent="-285750" algn="just">
              <a:buFontTx/>
              <a:buChar char="-"/>
            </a:pPr>
            <a:r>
              <a:rPr lang="it-IT" dirty="0"/>
              <a:t>il metodo residuale.</a:t>
            </a:r>
          </a:p>
          <a:p>
            <a:pPr algn="just"/>
            <a:endParaRPr lang="en-US" dirty="0"/>
          </a:p>
          <a:p>
            <a:pPr algn="just"/>
            <a:r>
              <a:rPr lang="en-US" dirty="0" err="1"/>
              <a:t>Esempio</a:t>
            </a:r>
            <a:r>
              <a:rPr lang="en-US" dirty="0"/>
              <a:t>: il </a:t>
            </a:r>
            <a:r>
              <a:rPr lang="en-US" dirty="0" err="1"/>
              <a:t>fornitore</a:t>
            </a:r>
            <a:r>
              <a:rPr lang="en-US" dirty="0"/>
              <a:t> </a:t>
            </a:r>
            <a:r>
              <a:rPr lang="en-US" dirty="0" err="1"/>
              <a:t>vende</a:t>
            </a:r>
            <a:r>
              <a:rPr lang="en-US" dirty="0"/>
              <a:t> un computer a Euro 5.000 con due anni di </a:t>
            </a:r>
            <a:r>
              <a:rPr lang="en-US" dirty="0" err="1"/>
              <a:t>assistenza</a:t>
            </a:r>
            <a:r>
              <a:rPr lang="en-US" dirty="0"/>
              <a:t> </a:t>
            </a:r>
            <a:r>
              <a:rPr lang="en-US" dirty="0" err="1"/>
              <a:t>gratuita</a:t>
            </a:r>
            <a:r>
              <a:rPr lang="en-US" dirty="0"/>
              <a:t>. Il solo computer </a:t>
            </a:r>
            <a:r>
              <a:rPr lang="en-US" dirty="0" err="1"/>
              <a:t>viene</a:t>
            </a:r>
            <a:r>
              <a:rPr lang="en-US" dirty="0"/>
              <a:t> </a:t>
            </a:r>
            <a:r>
              <a:rPr lang="en-US" dirty="0" err="1"/>
              <a:t>solitamente</a:t>
            </a:r>
            <a:r>
              <a:rPr lang="en-US" dirty="0"/>
              <a:t> </a:t>
            </a:r>
            <a:r>
              <a:rPr lang="en-US" dirty="0" err="1"/>
              <a:t>venduto</a:t>
            </a:r>
            <a:r>
              <a:rPr lang="en-US" dirty="0"/>
              <a:t> a Euro 4.000 e la </a:t>
            </a:r>
            <a:r>
              <a:rPr lang="en-US" dirty="0" err="1"/>
              <a:t>garanzia</a:t>
            </a:r>
            <a:r>
              <a:rPr lang="en-US" dirty="0"/>
              <a:t> a Euro 1.000 </a:t>
            </a:r>
            <a:r>
              <a:rPr lang="en-US" dirty="0" err="1"/>
              <a:t>l’anno</a:t>
            </a:r>
            <a:r>
              <a:rPr lang="en-US" dirty="0"/>
              <a:t>.</a:t>
            </a:r>
          </a:p>
          <a:p>
            <a:pPr algn="just"/>
            <a:endParaRPr lang="en-US" dirty="0"/>
          </a:p>
          <a:p>
            <a:pPr algn="just"/>
            <a:r>
              <a:rPr lang="en-US" dirty="0"/>
              <a:t>Il </a:t>
            </a:r>
            <a:r>
              <a:rPr lang="en-US" dirty="0" err="1"/>
              <a:t>contratto</a:t>
            </a:r>
            <a:r>
              <a:rPr lang="en-US" dirty="0"/>
              <a:t> </a:t>
            </a:r>
            <a:r>
              <a:rPr lang="en-US" dirty="0" err="1"/>
              <a:t>contiene</a:t>
            </a:r>
            <a:r>
              <a:rPr lang="en-US" dirty="0"/>
              <a:t> uno </a:t>
            </a:r>
            <a:r>
              <a:rPr lang="en-US" dirty="0" err="1"/>
              <a:t>sconto</a:t>
            </a:r>
            <a:r>
              <a:rPr lang="en-US" dirty="0"/>
              <a:t> di Euro 1.000 da </a:t>
            </a:r>
            <a:r>
              <a:rPr lang="en-US" dirty="0" err="1"/>
              <a:t>allocare</a:t>
            </a:r>
            <a:r>
              <a:rPr lang="en-US" dirty="0"/>
              <a:t> come segue:</a:t>
            </a:r>
          </a:p>
          <a:p>
            <a:pPr marL="285750" indent="-285750" algn="just">
              <a:buFontTx/>
              <a:buChar char="-"/>
            </a:pPr>
            <a:r>
              <a:rPr lang="en-US" dirty="0"/>
              <a:t>Computer: 5.000/6.000 x 4.000 = 3.333</a:t>
            </a:r>
          </a:p>
          <a:p>
            <a:pPr marL="285750" indent="-285750" algn="just">
              <a:buFontTx/>
              <a:buChar char="-"/>
            </a:pPr>
            <a:r>
              <a:rPr lang="en-US" dirty="0"/>
              <a:t>Servizio di </a:t>
            </a:r>
            <a:r>
              <a:rPr lang="en-US" dirty="0" err="1"/>
              <a:t>garanzia</a:t>
            </a:r>
            <a:r>
              <a:rPr lang="en-US" dirty="0"/>
              <a:t>: 5.000/6.000 x 2.000 = 1.667</a:t>
            </a:r>
          </a:p>
        </p:txBody>
      </p:sp>
    </p:spTree>
    <p:extLst>
      <p:ext uri="{BB962C8B-B14F-4D97-AF65-F5344CB8AC3E}">
        <p14:creationId xmlns:p14="http://schemas.microsoft.com/office/powerpoint/2010/main" val="3548082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830997"/>
          </a:xfrm>
          <a:prstGeom prst="rect">
            <a:avLst/>
          </a:prstGeom>
          <a:noFill/>
        </p:spPr>
        <p:txBody>
          <a:bodyPr wrap="square">
            <a:spAutoFit/>
          </a:bodyPr>
          <a:lstStyle/>
          <a:p>
            <a:r>
              <a:rPr lang="it-IT" sz="2400" b="1" dirty="0">
                <a:solidFill>
                  <a:srgbClr val="FF0000"/>
                </a:solidFill>
                <a:latin typeface="Georgia" panose="02040502050405020303" pitchFamily="18" charset="0"/>
              </a:rPr>
              <a:t>Allocazione del prezzo alle unità elementari (segue).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3693319"/>
          </a:xfrm>
          <a:prstGeom prst="rect">
            <a:avLst/>
          </a:prstGeom>
          <a:noFill/>
        </p:spPr>
        <p:txBody>
          <a:bodyPr wrap="square">
            <a:spAutoFit/>
          </a:bodyPr>
          <a:lstStyle/>
          <a:p>
            <a:pPr algn="just"/>
            <a:r>
              <a:rPr lang="en-US" dirty="0" err="1"/>
              <a:t>Esempio</a:t>
            </a:r>
            <a:r>
              <a:rPr lang="en-US" dirty="0"/>
              <a:t>: </a:t>
            </a:r>
            <a:r>
              <a:rPr lang="en-US" dirty="0" err="1"/>
              <a:t>vendita</a:t>
            </a:r>
            <a:r>
              <a:rPr lang="en-US" dirty="0"/>
              <a:t> auto con </a:t>
            </a:r>
            <a:r>
              <a:rPr lang="en-US" dirty="0" err="1"/>
              <a:t>servizio</a:t>
            </a:r>
            <a:r>
              <a:rPr lang="en-US" dirty="0"/>
              <a:t> post-</a:t>
            </a:r>
            <a:r>
              <a:rPr lang="en-US" dirty="0" err="1"/>
              <a:t>vendita</a:t>
            </a:r>
            <a:r>
              <a:rPr lang="en-US" dirty="0"/>
              <a:t> a Euro 10.000</a:t>
            </a:r>
          </a:p>
          <a:p>
            <a:pPr algn="just"/>
            <a:endParaRPr lang="en-US" dirty="0"/>
          </a:p>
          <a:p>
            <a:pPr algn="just"/>
            <a:r>
              <a:rPr lang="en-US" i="1" dirty="0" err="1"/>
              <a:t>Metodo</a:t>
            </a:r>
            <a:r>
              <a:rPr lang="en-US" i="1" dirty="0"/>
              <a:t> di </a:t>
            </a:r>
            <a:r>
              <a:rPr lang="en-US" i="1" dirty="0" err="1"/>
              <a:t>mercato</a:t>
            </a:r>
            <a:r>
              <a:rPr lang="en-US" dirty="0"/>
              <a:t>: </a:t>
            </a:r>
            <a:r>
              <a:rPr lang="it-IT" dirty="0"/>
              <a:t>se l’auto ha un prezzo di mercato di Euro 10.000 e il servizio di manutenzione per tre anni di Euro 500, la transazione descritta contiene uno sconto di Euro 500; se non si hanno evidenze che lo sconto sia relativo solo ad una delle due unità elementari, l’allocazione avviene come illustrato nella seguente tabella.</a:t>
            </a:r>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graphicFrame>
        <p:nvGraphicFramePr>
          <p:cNvPr id="3" name="Table 3">
            <a:extLst>
              <a:ext uri="{FF2B5EF4-FFF2-40B4-BE49-F238E27FC236}">
                <a16:creationId xmlns:a16="http://schemas.microsoft.com/office/drawing/2014/main" id="{17DEEAC4-71D7-AD0C-7398-6F24DD704F54}"/>
              </a:ext>
            </a:extLst>
          </p:cNvPr>
          <p:cNvGraphicFramePr>
            <a:graphicFrameLocks noGrp="1"/>
          </p:cNvGraphicFramePr>
          <p:nvPr>
            <p:extLst>
              <p:ext uri="{D42A27DB-BD31-4B8C-83A1-F6EECF244321}">
                <p14:modId xmlns:p14="http://schemas.microsoft.com/office/powerpoint/2010/main" val="3030457077"/>
              </p:ext>
            </p:extLst>
          </p:nvPr>
        </p:nvGraphicFramePr>
        <p:xfrm>
          <a:off x="1421364" y="3827750"/>
          <a:ext cx="6360367" cy="14833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142680533"/>
                    </a:ext>
                  </a:extLst>
                </a:gridCol>
                <a:gridCol w="1219200">
                  <a:extLst>
                    <a:ext uri="{9D8B030D-6E8A-4147-A177-3AD203B41FA5}">
                      <a16:colId xmlns:a16="http://schemas.microsoft.com/office/drawing/2014/main" val="2565084380"/>
                    </a:ext>
                  </a:extLst>
                </a:gridCol>
                <a:gridCol w="1219200">
                  <a:extLst>
                    <a:ext uri="{9D8B030D-6E8A-4147-A177-3AD203B41FA5}">
                      <a16:colId xmlns:a16="http://schemas.microsoft.com/office/drawing/2014/main" val="2996776422"/>
                    </a:ext>
                  </a:extLst>
                </a:gridCol>
                <a:gridCol w="1219200">
                  <a:extLst>
                    <a:ext uri="{9D8B030D-6E8A-4147-A177-3AD203B41FA5}">
                      <a16:colId xmlns:a16="http://schemas.microsoft.com/office/drawing/2014/main" val="3379320833"/>
                    </a:ext>
                  </a:extLst>
                </a:gridCol>
                <a:gridCol w="1483567">
                  <a:extLst>
                    <a:ext uri="{9D8B030D-6E8A-4147-A177-3AD203B41FA5}">
                      <a16:colId xmlns:a16="http://schemas.microsoft.com/office/drawing/2014/main" val="2094387970"/>
                    </a:ext>
                  </a:extLst>
                </a:gridCol>
              </a:tblGrid>
              <a:tr h="370840">
                <a:tc>
                  <a:txBody>
                    <a:bodyPr/>
                    <a:lstStyle/>
                    <a:p>
                      <a:endParaRPr lang="it-IT" dirty="0"/>
                    </a:p>
                  </a:txBody>
                  <a:tcPr/>
                </a:tc>
                <a:tc>
                  <a:txBody>
                    <a:bodyPr/>
                    <a:lstStyle/>
                    <a:p>
                      <a:pPr algn="r"/>
                      <a:r>
                        <a:rPr lang="it-IT" dirty="0"/>
                        <a:t>Mercato</a:t>
                      </a:r>
                    </a:p>
                  </a:txBody>
                  <a:tcPr/>
                </a:tc>
                <a:tc>
                  <a:txBody>
                    <a:bodyPr/>
                    <a:lstStyle/>
                    <a:p>
                      <a:pPr algn="r"/>
                      <a:r>
                        <a:rPr lang="it-IT" dirty="0"/>
                        <a:t>Peso %</a:t>
                      </a:r>
                    </a:p>
                  </a:txBody>
                  <a:tcPr/>
                </a:tc>
                <a:tc>
                  <a:txBody>
                    <a:bodyPr/>
                    <a:lstStyle/>
                    <a:p>
                      <a:pPr algn="r"/>
                      <a:r>
                        <a:rPr lang="it-IT" dirty="0"/>
                        <a:t>Prezzo</a:t>
                      </a:r>
                    </a:p>
                  </a:txBody>
                  <a:tcPr/>
                </a:tc>
                <a:tc>
                  <a:txBody>
                    <a:bodyPr/>
                    <a:lstStyle/>
                    <a:p>
                      <a:pPr algn="r"/>
                      <a:r>
                        <a:rPr lang="it-IT" dirty="0"/>
                        <a:t>Allocazione</a:t>
                      </a:r>
                    </a:p>
                  </a:txBody>
                  <a:tcPr/>
                </a:tc>
                <a:extLst>
                  <a:ext uri="{0D108BD9-81ED-4DB2-BD59-A6C34878D82A}">
                    <a16:rowId xmlns:a16="http://schemas.microsoft.com/office/drawing/2014/main" val="2627200462"/>
                  </a:ext>
                </a:extLst>
              </a:tr>
              <a:tr h="370840">
                <a:tc>
                  <a:txBody>
                    <a:bodyPr/>
                    <a:lstStyle/>
                    <a:p>
                      <a:r>
                        <a:rPr lang="it-IT" dirty="0"/>
                        <a:t>Auto</a:t>
                      </a:r>
                    </a:p>
                  </a:txBody>
                  <a:tcPr/>
                </a:tc>
                <a:tc>
                  <a:txBody>
                    <a:bodyPr/>
                    <a:lstStyle/>
                    <a:p>
                      <a:pPr algn="r"/>
                      <a:r>
                        <a:rPr lang="it-IT" dirty="0"/>
                        <a:t>10.000</a:t>
                      </a:r>
                    </a:p>
                  </a:txBody>
                  <a:tcPr/>
                </a:tc>
                <a:tc>
                  <a:txBody>
                    <a:bodyPr/>
                    <a:lstStyle/>
                    <a:p>
                      <a:pPr algn="r"/>
                      <a:r>
                        <a:rPr lang="it-IT" dirty="0"/>
                        <a:t>95,2%</a:t>
                      </a:r>
                    </a:p>
                  </a:txBody>
                  <a:tcPr/>
                </a:tc>
                <a:tc>
                  <a:txBody>
                    <a:bodyPr/>
                    <a:lstStyle/>
                    <a:p>
                      <a:pPr algn="r"/>
                      <a:r>
                        <a:rPr lang="it-IT" dirty="0"/>
                        <a:t>10.000</a:t>
                      </a:r>
                    </a:p>
                  </a:txBody>
                  <a:tcPr/>
                </a:tc>
                <a:tc>
                  <a:txBody>
                    <a:bodyPr/>
                    <a:lstStyle/>
                    <a:p>
                      <a:pPr algn="r"/>
                      <a:r>
                        <a:rPr lang="it-IT" dirty="0"/>
                        <a:t>9.523,81</a:t>
                      </a:r>
                    </a:p>
                  </a:txBody>
                  <a:tcPr/>
                </a:tc>
                <a:extLst>
                  <a:ext uri="{0D108BD9-81ED-4DB2-BD59-A6C34878D82A}">
                    <a16:rowId xmlns:a16="http://schemas.microsoft.com/office/drawing/2014/main" val="2432258012"/>
                  </a:ext>
                </a:extLst>
              </a:tr>
              <a:tr h="370840">
                <a:tc>
                  <a:txBody>
                    <a:bodyPr/>
                    <a:lstStyle/>
                    <a:p>
                      <a:r>
                        <a:rPr lang="it-IT" dirty="0"/>
                        <a:t>Servizio</a:t>
                      </a:r>
                    </a:p>
                  </a:txBody>
                  <a:tcPr/>
                </a:tc>
                <a:tc>
                  <a:txBody>
                    <a:bodyPr/>
                    <a:lstStyle/>
                    <a:p>
                      <a:pPr algn="r"/>
                      <a:r>
                        <a:rPr lang="it-IT" dirty="0"/>
                        <a:t>500</a:t>
                      </a:r>
                    </a:p>
                  </a:txBody>
                  <a:tcPr/>
                </a:tc>
                <a:tc>
                  <a:txBody>
                    <a:bodyPr/>
                    <a:lstStyle/>
                    <a:p>
                      <a:pPr algn="r"/>
                      <a:r>
                        <a:rPr lang="it-IT" dirty="0"/>
                        <a:t>4,8%</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dirty="0"/>
                        <a:t>10.000</a:t>
                      </a:r>
                    </a:p>
                  </a:txBody>
                  <a:tcPr/>
                </a:tc>
                <a:tc>
                  <a:txBody>
                    <a:bodyPr/>
                    <a:lstStyle/>
                    <a:p>
                      <a:pPr algn="r"/>
                      <a:r>
                        <a:rPr lang="it-IT" dirty="0"/>
                        <a:t>476,19</a:t>
                      </a:r>
                    </a:p>
                  </a:txBody>
                  <a:tcPr/>
                </a:tc>
                <a:extLst>
                  <a:ext uri="{0D108BD9-81ED-4DB2-BD59-A6C34878D82A}">
                    <a16:rowId xmlns:a16="http://schemas.microsoft.com/office/drawing/2014/main" val="1805964816"/>
                  </a:ext>
                </a:extLst>
              </a:tr>
              <a:tr h="370840">
                <a:tc>
                  <a:txBody>
                    <a:bodyPr/>
                    <a:lstStyle/>
                    <a:p>
                      <a:r>
                        <a:rPr lang="it-IT" dirty="0"/>
                        <a:t>Totale</a:t>
                      </a:r>
                    </a:p>
                  </a:txBody>
                  <a:tcPr/>
                </a:tc>
                <a:tc>
                  <a:txBody>
                    <a:bodyPr/>
                    <a:lstStyle/>
                    <a:p>
                      <a:pPr algn="r"/>
                      <a:r>
                        <a:rPr lang="it-IT" dirty="0"/>
                        <a:t>10.500</a:t>
                      </a:r>
                    </a:p>
                  </a:txBody>
                  <a:tcPr/>
                </a:tc>
                <a:tc>
                  <a:txBody>
                    <a:bodyPr/>
                    <a:lstStyle/>
                    <a:p>
                      <a:pPr algn="r"/>
                      <a:r>
                        <a:rPr lang="it-IT" dirty="0"/>
                        <a:t>100,0%</a:t>
                      </a:r>
                    </a:p>
                  </a:txBody>
                  <a:tcPr/>
                </a:tc>
                <a:tc>
                  <a:txBody>
                    <a:bodyPr/>
                    <a:lstStyle/>
                    <a:p>
                      <a:pPr algn="r"/>
                      <a:r>
                        <a:rPr lang="it-IT" dirty="0"/>
                        <a:t>-</a:t>
                      </a:r>
                    </a:p>
                  </a:txBody>
                  <a:tcPr/>
                </a:tc>
                <a:tc>
                  <a:txBody>
                    <a:bodyPr/>
                    <a:lstStyle/>
                    <a:p>
                      <a:pPr algn="r"/>
                      <a:r>
                        <a:rPr lang="it-IT" dirty="0"/>
                        <a:t>10.000,00</a:t>
                      </a:r>
                    </a:p>
                  </a:txBody>
                  <a:tcPr/>
                </a:tc>
                <a:extLst>
                  <a:ext uri="{0D108BD9-81ED-4DB2-BD59-A6C34878D82A}">
                    <a16:rowId xmlns:a16="http://schemas.microsoft.com/office/drawing/2014/main" val="3445530310"/>
                  </a:ext>
                </a:extLst>
              </a:tr>
            </a:tbl>
          </a:graphicData>
        </a:graphic>
      </p:graphicFrame>
    </p:spTree>
    <p:extLst>
      <p:ext uri="{BB962C8B-B14F-4D97-AF65-F5344CB8AC3E}">
        <p14:creationId xmlns:p14="http://schemas.microsoft.com/office/powerpoint/2010/main" val="315397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830997"/>
          </a:xfrm>
          <a:prstGeom prst="rect">
            <a:avLst/>
          </a:prstGeom>
          <a:noFill/>
        </p:spPr>
        <p:txBody>
          <a:bodyPr wrap="square">
            <a:spAutoFit/>
          </a:bodyPr>
          <a:lstStyle/>
          <a:p>
            <a:r>
              <a:rPr lang="it-IT" sz="2400" b="1" dirty="0">
                <a:solidFill>
                  <a:srgbClr val="FF0000"/>
                </a:solidFill>
                <a:latin typeface="Georgia" panose="02040502050405020303" pitchFamily="18" charset="0"/>
              </a:rPr>
              <a:t>Allocazione del prezzo alle unità elementari (segue).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3139321"/>
          </a:xfrm>
          <a:prstGeom prst="rect">
            <a:avLst/>
          </a:prstGeom>
          <a:noFill/>
        </p:spPr>
        <p:txBody>
          <a:bodyPr wrap="square">
            <a:spAutoFit/>
          </a:bodyPr>
          <a:lstStyle/>
          <a:p>
            <a:pPr algn="just"/>
            <a:r>
              <a:rPr lang="en-US" dirty="0" err="1"/>
              <a:t>Esempio</a:t>
            </a:r>
            <a:r>
              <a:rPr lang="en-US" dirty="0"/>
              <a:t>: </a:t>
            </a:r>
            <a:r>
              <a:rPr lang="en-US" dirty="0" err="1"/>
              <a:t>vendita</a:t>
            </a:r>
            <a:r>
              <a:rPr lang="en-US" dirty="0"/>
              <a:t> auto con </a:t>
            </a:r>
            <a:r>
              <a:rPr lang="en-US" dirty="0" err="1"/>
              <a:t>servizio</a:t>
            </a:r>
            <a:r>
              <a:rPr lang="en-US" dirty="0"/>
              <a:t> post-</a:t>
            </a:r>
            <a:r>
              <a:rPr lang="en-US" dirty="0" err="1"/>
              <a:t>vendita</a:t>
            </a:r>
            <a:r>
              <a:rPr lang="en-US" dirty="0"/>
              <a:t> a Euro 10.000</a:t>
            </a:r>
          </a:p>
          <a:p>
            <a:pPr algn="just"/>
            <a:endParaRPr lang="en-US" dirty="0"/>
          </a:p>
          <a:p>
            <a:pPr algn="just"/>
            <a:r>
              <a:rPr lang="it-IT" i="1" dirty="0"/>
              <a:t>Metodo dei costi più margine</a:t>
            </a:r>
            <a:r>
              <a:rPr lang="it-IT" dirty="0"/>
              <a:t>: si determina il prezzo delle due unità elementari sulla base del costo di ciascuna unità maggiorato di un congruo margine; l’allocazione avviene come illustrato nella seguente tabella.</a:t>
            </a:r>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graphicFrame>
        <p:nvGraphicFramePr>
          <p:cNvPr id="3" name="Table 3">
            <a:extLst>
              <a:ext uri="{FF2B5EF4-FFF2-40B4-BE49-F238E27FC236}">
                <a16:creationId xmlns:a16="http://schemas.microsoft.com/office/drawing/2014/main" id="{17DEEAC4-71D7-AD0C-7398-6F24DD704F54}"/>
              </a:ext>
            </a:extLst>
          </p:cNvPr>
          <p:cNvGraphicFramePr>
            <a:graphicFrameLocks noGrp="1"/>
          </p:cNvGraphicFramePr>
          <p:nvPr>
            <p:extLst>
              <p:ext uri="{D42A27DB-BD31-4B8C-83A1-F6EECF244321}">
                <p14:modId xmlns:p14="http://schemas.microsoft.com/office/powerpoint/2010/main" val="1320441645"/>
              </p:ext>
            </p:extLst>
          </p:nvPr>
        </p:nvGraphicFramePr>
        <p:xfrm>
          <a:off x="1421364" y="3827750"/>
          <a:ext cx="6360367" cy="14833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142680533"/>
                    </a:ext>
                  </a:extLst>
                </a:gridCol>
                <a:gridCol w="1219200">
                  <a:extLst>
                    <a:ext uri="{9D8B030D-6E8A-4147-A177-3AD203B41FA5}">
                      <a16:colId xmlns:a16="http://schemas.microsoft.com/office/drawing/2014/main" val="2565084380"/>
                    </a:ext>
                  </a:extLst>
                </a:gridCol>
                <a:gridCol w="1328056">
                  <a:extLst>
                    <a:ext uri="{9D8B030D-6E8A-4147-A177-3AD203B41FA5}">
                      <a16:colId xmlns:a16="http://schemas.microsoft.com/office/drawing/2014/main" val="2996776422"/>
                    </a:ext>
                  </a:extLst>
                </a:gridCol>
                <a:gridCol w="1110344">
                  <a:extLst>
                    <a:ext uri="{9D8B030D-6E8A-4147-A177-3AD203B41FA5}">
                      <a16:colId xmlns:a16="http://schemas.microsoft.com/office/drawing/2014/main" val="3379320833"/>
                    </a:ext>
                  </a:extLst>
                </a:gridCol>
                <a:gridCol w="1483567">
                  <a:extLst>
                    <a:ext uri="{9D8B030D-6E8A-4147-A177-3AD203B41FA5}">
                      <a16:colId xmlns:a16="http://schemas.microsoft.com/office/drawing/2014/main" val="2094387970"/>
                    </a:ext>
                  </a:extLst>
                </a:gridCol>
              </a:tblGrid>
              <a:tr h="370840">
                <a:tc>
                  <a:txBody>
                    <a:bodyPr/>
                    <a:lstStyle/>
                    <a:p>
                      <a:endParaRPr lang="it-IT" dirty="0"/>
                    </a:p>
                  </a:txBody>
                  <a:tcPr/>
                </a:tc>
                <a:tc>
                  <a:txBody>
                    <a:bodyPr/>
                    <a:lstStyle/>
                    <a:p>
                      <a:pPr algn="r"/>
                      <a:r>
                        <a:rPr lang="it-IT" dirty="0"/>
                        <a:t>Costo</a:t>
                      </a:r>
                    </a:p>
                  </a:txBody>
                  <a:tcPr/>
                </a:tc>
                <a:tc>
                  <a:txBody>
                    <a:bodyPr/>
                    <a:lstStyle/>
                    <a:p>
                      <a:pPr algn="r"/>
                      <a:r>
                        <a:rPr lang="it-IT" dirty="0"/>
                        <a:t>Margine %</a:t>
                      </a:r>
                    </a:p>
                  </a:txBody>
                  <a:tcPr/>
                </a:tc>
                <a:tc>
                  <a:txBody>
                    <a:bodyPr/>
                    <a:lstStyle/>
                    <a:p>
                      <a:pPr algn="r"/>
                      <a:r>
                        <a:rPr lang="it-IT" dirty="0"/>
                        <a:t>Margine</a:t>
                      </a:r>
                    </a:p>
                  </a:txBody>
                  <a:tcPr/>
                </a:tc>
                <a:tc>
                  <a:txBody>
                    <a:bodyPr/>
                    <a:lstStyle/>
                    <a:p>
                      <a:pPr algn="r"/>
                      <a:r>
                        <a:rPr lang="it-IT" dirty="0"/>
                        <a:t>Allocazione</a:t>
                      </a:r>
                    </a:p>
                  </a:txBody>
                  <a:tcPr/>
                </a:tc>
                <a:extLst>
                  <a:ext uri="{0D108BD9-81ED-4DB2-BD59-A6C34878D82A}">
                    <a16:rowId xmlns:a16="http://schemas.microsoft.com/office/drawing/2014/main" val="2627200462"/>
                  </a:ext>
                </a:extLst>
              </a:tr>
              <a:tr h="370840">
                <a:tc>
                  <a:txBody>
                    <a:bodyPr/>
                    <a:lstStyle/>
                    <a:p>
                      <a:r>
                        <a:rPr lang="it-IT" dirty="0"/>
                        <a:t>Auto</a:t>
                      </a:r>
                    </a:p>
                  </a:txBody>
                  <a:tcPr/>
                </a:tc>
                <a:tc>
                  <a:txBody>
                    <a:bodyPr/>
                    <a:lstStyle/>
                    <a:p>
                      <a:pPr algn="r"/>
                      <a:r>
                        <a:rPr lang="it-IT" dirty="0"/>
                        <a:t>8.000,00</a:t>
                      </a:r>
                    </a:p>
                  </a:txBody>
                  <a:tcPr/>
                </a:tc>
                <a:tc>
                  <a:txBody>
                    <a:bodyPr/>
                    <a:lstStyle/>
                    <a:p>
                      <a:pPr algn="r"/>
                      <a:r>
                        <a:rPr lang="it-IT" dirty="0"/>
                        <a:t>20%</a:t>
                      </a:r>
                    </a:p>
                  </a:txBody>
                  <a:tcPr/>
                </a:tc>
                <a:tc>
                  <a:txBody>
                    <a:bodyPr/>
                    <a:lstStyle/>
                    <a:p>
                      <a:pPr algn="r"/>
                      <a:r>
                        <a:rPr lang="it-IT" dirty="0"/>
                        <a:t>1.600,00</a:t>
                      </a:r>
                    </a:p>
                  </a:txBody>
                  <a:tcPr/>
                </a:tc>
                <a:tc>
                  <a:txBody>
                    <a:bodyPr/>
                    <a:lstStyle/>
                    <a:p>
                      <a:pPr algn="r"/>
                      <a:r>
                        <a:rPr lang="it-IT" dirty="0"/>
                        <a:t>9.600,00</a:t>
                      </a:r>
                    </a:p>
                  </a:txBody>
                  <a:tcPr/>
                </a:tc>
                <a:extLst>
                  <a:ext uri="{0D108BD9-81ED-4DB2-BD59-A6C34878D82A}">
                    <a16:rowId xmlns:a16="http://schemas.microsoft.com/office/drawing/2014/main" val="2432258012"/>
                  </a:ext>
                </a:extLst>
              </a:tr>
              <a:tr h="370840">
                <a:tc>
                  <a:txBody>
                    <a:bodyPr/>
                    <a:lstStyle/>
                    <a:p>
                      <a:r>
                        <a:rPr lang="it-IT" dirty="0"/>
                        <a:t>Servizio</a:t>
                      </a:r>
                    </a:p>
                  </a:txBody>
                  <a:tcPr/>
                </a:tc>
                <a:tc>
                  <a:txBody>
                    <a:bodyPr/>
                    <a:lstStyle/>
                    <a:p>
                      <a:pPr algn="r"/>
                      <a:r>
                        <a:rPr lang="it-IT" dirty="0"/>
                        <a:t>300,00</a:t>
                      </a:r>
                    </a:p>
                  </a:txBody>
                  <a:tcPr/>
                </a:tc>
                <a:tc>
                  <a:txBody>
                    <a:bodyPr/>
                    <a:lstStyle/>
                    <a:p>
                      <a:pPr algn="r"/>
                      <a:r>
                        <a:rPr lang="it-IT" dirty="0"/>
                        <a:t>33%</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dirty="0"/>
                        <a:t>100,00</a:t>
                      </a:r>
                    </a:p>
                  </a:txBody>
                  <a:tcPr/>
                </a:tc>
                <a:tc>
                  <a:txBody>
                    <a:bodyPr/>
                    <a:lstStyle/>
                    <a:p>
                      <a:pPr algn="r"/>
                      <a:r>
                        <a:rPr lang="it-IT" dirty="0"/>
                        <a:t>400,00</a:t>
                      </a:r>
                    </a:p>
                  </a:txBody>
                  <a:tcPr/>
                </a:tc>
                <a:extLst>
                  <a:ext uri="{0D108BD9-81ED-4DB2-BD59-A6C34878D82A}">
                    <a16:rowId xmlns:a16="http://schemas.microsoft.com/office/drawing/2014/main" val="1805964816"/>
                  </a:ext>
                </a:extLst>
              </a:tr>
              <a:tr h="370840">
                <a:tc>
                  <a:txBody>
                    <a:bodyPr/>
                    <a:lstStyle/>
                    <a:p>
                      <a:r>
                        <a:rPr lang="it-IT" dirty="0"/>
                        <a:t>Totale</a:t>
                      </a:r>
                    </a:p>
                  </a:txBody>
                  <a:tcPr/>
                </a:tc>
                <a:tc>
                  <a:txBody>
                    <a:bodyPr/>
                    <a:lstStyle/>
                    <a:p>
                      <a:pPr algn="r"/>
                      <a:r>
                        <a:rPr lang="it-IT" dirty="0"/>
                        <a:t>8.300,00</a:t>
                      </a:r>
                    </a:p>
                  </a:txBody>
                  <a:tcPr/>
                </a:tc>
                <a:tc>
                  <a:txBody>
                    <a:bodyPr/>
                    <a:lstStyle/>
                    <a:p>
                      <a:pPr algn="r"/>
                      <a:r>
                        <a:rPr lang="it-IT" dirty="0"/>
                        <a:t>-</a:t>
                      </a:r>
                    </a:p>
                  </a:txBody>
                  <a:tcPr/>
                </a:tc>
                <a:tc>
                  <a:txBody>
                    <a:bodyPr/>
                    <a:lstStyle/>
                    <a:p>
                      <a:pPr algn="r"/>
                      <a:r>
                        <a:rPr lang="it-IT" dirty="0"/>
                        <a:t>-</a:t>
                      </a:r>
                    </a:p>
                  </a:txBody>
                  <a:tcPr/>
                </a:tc>
                <a:tc>
                  <a:txBody>
                    <a:bodyPr/>
                    <a:lstStyle/>
                    <a:p>
                      <a:pPr algn="r"/>
                      <a:r>
                        <a:rPr lang="it-IT" dirty="0"/>
                        <a:t>10.000,00</a:t>
                      </a:r>
                    </a:p>
                  </a:txBody>
                  <a:tcPr/>
                </a:tc>
                <a:extLst>
                  <a:ext uri="{0D108BD9-81ED-4DB2-BD59-A6C34878D82A}">
                    <a16:rowId xmlns:a16="http://schemas.microsoft.com/office/drawing/2014/main" val="3445530310"/>
                  </a:ext>
                </a:extLst>
              </a:tr>
            </a:tbl>
          </a:graphicData>
        </a:graphic>
      </p:graphicFrame>
    </p:spTree>
    <p:extLst>
      <p:ext uri="{BB962C8B-B14F-4D97-AF65-F5344CB8AC3E}">
        <p14:creationId xmlns:p14="http://schemas.microsoft.com/office/powerpoint/2010/main" val="269528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830997"/>
          </a:xfrm>
          <a:prstGeom prst="rect">
            <a:avLst/>
          </a:prstGeom>
          <a:noFill/>
        </p:spPr>
        <p:txBody>
          <a:bodyPr wrap="square">
            <a:spAutoFit/>
          </a:bodyPr>
          <a:lstStyle/>
          <a:p>
            <a:r>
              <a:rPr lang="it-IT" sz="2400" b="1" dirty="0">
                <a:solidFill>
                  <a:srgbClr val="FF0000"/>
                </a:solidFill>
                <a:latin typeface="Georgia" panose="02040502050405020303" pitchFamily="18" charset="0"/>
              </a:rPr>
              <a:t>Allocazione del prezzo alle unità elementari (segue).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3416320"/>
          </a:xfrm>
          <a:prstGeom prst="rect">
            <a:avLst/>
          </a:prstGeom>
          <a:noFill/>
        </p:spPr>
        <p:txBody>
          <a:bodyPr wrap="square">
            <a:spAutoFit/>
          </a:bodyPr>
          <a:lstStyle/>
          <a:p>
            <a:pPr algn="just"/>
            <a:r>
              <a:rPr lang="en-US" dirty="0" err="1"/>
              <a:t>Esempio</a:t>
            </a:r>
            <a:r>
              <a:rPr lang="en-US" dirty="0"/>
              <a:t>: </a:t>
            </a:r>
            <a:r>
              <a:rPr lang="en-US" dirty="0" err="1"/>
              <a:t>vendita</a:t>
            </a:r>
            <a:r>
              <a:rPr lang="en-US" dirty="0"/>
              <a:t> auto con </a:t>
            </a:r>
            <a:r>
              <a:rPr lang="en-US" dirty="0" err="1"/>
              <a:t>servizio</a:t>
            </a:r>
            <a:r>
              <a:rPr lang="en-US" dirty="0"/>
              <a:t> post-</a:t>
            </a:r>
            <a:r>
              <a:rPr lang="en-US" dirty="0" err="1"/>
              <a:t>vendita</a:t>
            </a:r>
            <a:r>
              <a:rPr lang="en-US" dirty="0"/>
              <a:t> a Euro 10.000</a:t>
            </a:r>
          </a:p>
          <a:p>
            <a:pPr algn="just"/>
            <a:endParaRPr lang="en-US" dirty="0"/>
          </a:p>
          <a:p>
            <a:pPr algn="just"/>
            <a:r>
              <a:rPr lang="it-IT" i="1" dirty="0"/>
              <a:t>Metodo residuale</a:t>
            </a:r>
            <a:r>
              <a:rPr lang="it-IT" dirty="0"/>
              <a:t>: il metodo prevede di allocare il prezzo alle unità per le quali è possibile applicare uno dei precedenti metodi ed allocare la porzione rimanente alla unità rimanente; l’allocazione avviene come illustrato nella seguente tabella.</a:t>
            </a:r>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graphicFrame>
        <p:nvGraphicFramePr>
          <p:cNvPr id="3" name="Table 3">
            <a:extLst>
              <a:ext uri="{FF2B5EF4-FFF2-40B4-BE49-F238E27FC236}">
                <a16:creationId xmlns:a16="http://schemas.microsoft.com/office/drawing/2014/main" id="{17DEEAC4-71D7-AD0C-7398-6F24DD704F54}"/>
              </a:ext>
            </a:extLst>
          </p:cNvPr>
          <p:cNvGraphicFramePr>
            <a:graphicFrameLocks noGrp="1"/>
          </p:cNvGraphicFramePr>
          <p:nvPr>
            <p:extLst>
              <p:ext uri="{D42A27DB-BD31-4B8C-83A1-F6EECF244321}">
                <p14:modId xmlns:p14="http://schemas.microsoft.com/office/powerpoint/2010/main" val="2306935661"/>
              </p:ext>
            </p:extLst>
          </p:nvPr>
        </p:nvGraphicFramePr>
        <p:xfrm>
          <a:off x="1421364" y="3827750"/>
          <a:ext cx="6360367" cy="14833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142680533"/>
                    </a:ext>
                  </a:extLst>
                </a:gridCol>
                <a:gridCol w="1219200">
                  <a:extLst>
                    <a:ext uri="{9D8B030D-6E8A-4147-A177-3AD203B41FA5}">
                      <a16:colId xmlns:a16="http://schemas.microsoft.com/office/drawing/2014/main" val="2565084380"/>
                    </a:ext>
                  </a:extLst>
                </a:gridCol>
                <a:gridCol w="1328056">
                  <a:extLst>
                    <a:ext uri="{9D8B030D-6E8A-4147-A177-3AD203B41FA5}">
                      <a16:colId xmlns:a16="http://schemas.microsoft.com/office/drawing/2014/main" val="2996776422"/>
                    </a:ext>
                  </a:extLst>
                </a:gridCol>
                <a:gridCol w="1110344">
                  <a:extLst>
                    <a:ext uri="{9D8B030D-6E8A-4147-A177-3AD203B41FA5}">
                      <a16:colId xmlns:a16="http://schemas.microsoft.com/office/drawing/2014/main" val="3379320833"/>
                    </a:ext>
                  </a:extLst>
                </a:gridCol>
                <a:gridCol w="1483567">
                  <a:extLst>
                    <a:ext uri="{9D8B030D-6E8A-4147-A177-3AD203B41FA5}">
                      <a16:colId xmlns:a16="http://schemas.microsoft.com/office/drawing/2014/main" val="2094387970"/>
                    </a:ext>
                  </a:extLst>
                </a:gridCol>
              </a:tblGrid>
              <a:tr h="370840">
                <a:tc>
                  <a:txBody>
                    <a:bodyPr/>
                    <a:lstStyle/>
                    <a:p>
                      <a:endParaRPr lang="it-IT" dirty="0"/>
                    </a:p>
                  </a:txBody>
                  <a:tcPr/>
                </a:tc>
                <a:tc>
                  <a:txBody>
                    <a:bodyPr/>
                    <a:lstStyle/>
                    <a:p>
                      <a:pPr algn="r"/>
                      <a:r>
                        <a:rPr lang="it-IT" dirty="0"/>
                        <a:t>Costo</a:t>
                      </a:r>
                    </a:p>
                  </a:txBody>
                  <a:tcPr/>
                </a:tc>
                <a:tc>
                  <a:txBody>
                    <a:bodyPr/>
                    <a:lstStyle/>
                    <a:p>
                      <a:pPr algn="r"/>
                      <a:r>
                        <a:rPr lang="it-IT" dirty="0"/>
                        <a:t>Margine %</a:t>
                      </a:r>
                    </a:p>
                  </a:txBody>
                  <a:tcPr/>
                </a:tc>
                <a:tc>
                  <a:txBody>
                    <a:bodyPr/>
                    <a:lstStyle/>
                    <a:p>
                      <a:pPr algn="r"/>
                      <a:r>
                        <a:rPr lang="it-IT" dirty="0"/>
                        <a:t>Margine</a:t>
                      </a:r>
                    </a:p>
                  </a:txBody>
                  <a:tcPr/>
                </a:tc>
                <a:tc>
                  <a:txBody>
                    <a:bodyPr/>
                    <a:lstStyle/>
                    <a:p>
                      <a:pPr algn="r"/>
                      <a:r>
                        <a:rPr lang="it-IT" dirty="0"/>
                        <a:t>Allocazione</a:t>
                      </a:r>
                    </a:p>
                  </a:txBody>
                  <a:tcPr/>
                </a:tc>
                <a:extLst>
                  <a:ext uri="{0D108BD9-81ED-4DB2-BD59-A6C34878D82A}">
                    <a16:rowId xmlns:a16="http://schemas.microsoft.com/office/drawing/2014/main" val="2627200462"/>
                  </a:ext>
                </a:extLst>
              </a:tr>
              <a:tr h="370840">
                <a:tc>
                  <a:txBody>
                    <a:bodyPr/>
                    <a:lstStyle/>
                    <a:p>
                      <a:r>
                        <a:rPr lang="it-IT" dirty="0"/>
                        <a:t>Auto</a:t>
                      </a:r>
                    </a:p>
                  </a:txBody>
                  <a:tcPr/>
                </a:tc>
                <a:tc>
                  <a:txBody>
                    <a:bodyPr/>
                    <a:lstStyle/>
                    <a:p>
                      <a:pPr algn="r"/>
                      <a:r>
                        <a:rPr lang="it-IT" dirty="0"/>
                        <a:t>8.000,00</a:t>
                      </a:r>
                    </a:p>
                  </a:txBody>
                  <a:tcPr/>
                </a:tc>
                <a:tc>
                  <a:txBody>
                    <a:bodyPr/>
                    <a:lstStyle/>
                    <a:p>
                      <a:pPr algn="r"/>
                      <a:r>
                        <a:rPr lang="it-IT" dirty="0"/>
                        <a:t>20%</a:t>
                      </a:r>
                    </a:p>
                  </a:txBody>
                  <a:tcPr/>
                </a:tc>
                <a:tc>
                  <a:txBody>
                    <a:bodyPr/>
                    <a:lstStyle/>
                    <a:p>
                      <a:pPr algn="r"/>
                      <a:r>
                        <a:rPr lang="it-IT" dirty="0"/>
                        <a:t>1.600,00</a:t>
                      </a:r>
                    </a:p>
                  </a:txBody>
                  <a:tcPr/>
                </a:tc>
                <a:tc>
                  <a:txBody>
                    <a:bodyPr/>
                    <a:lstStyle/>
                    <a:p>
                      <a:pPr algn="r"/>
                      <a:r>
                        <a:rPr lang="it-IT" dirty="0"/>
                        <a:t>9.600,00</a:t>
                      </a:r>
                    </a:p>
                  </a:txBody>
                  <a:tcPr/>
                </a:tc>
                <a:extLst>
                  <a:ext uri="{0D108BD9-81ED-4DB2-BD59-A6C34878D82A}">
                    <a16:rowId xmlns:a16="http://schemas.microsoft.com/office/drawing/2014/main" val="2432258012"/>
                  </a:ext>
                </a:extLst>
              </a:tr>
              <a:tr h="370840">
                <a:tc>
                  <a:txBody>
                    <a:bodyPr/>
                    <a:lstStyle/>
                    <a:p>
                      <a:r>
                        <a:rPr lang="it-IT" dirty="0"/>
                        <a:t>Servizio</a:t>
                      </a:r>
                    </a:p>
                  </a:txBody>
                  <a:tcPr/>
                </a:tc>
                <a:tc>
                  <a:txBody>
                    <a:bodyPr/>
                    <a:lstStyle/>
                    <a:p>
                      <a:pPr algn="r"/>
                      <a:r>
                        <a:rPr lang="it-IT" dirty="0"/>
                        <a:t>???</a:t>
                      </a:r>
                    </a:p>
                  </a:txBody>
                  <a:tcPr/>
                </a:tc>
                <a:tc>
                  <a:txBody>
                    <a:bodyPr/>
                    <a:lstStyle/>
                    <a:p>
                      <a:pPr algn="r"/>
                      <a:r>
                        <a:rPr lang="it-IT" dirty="0"/>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latin typeface="+mn-lt"/>
                          <a:ea typeface="+mn-ea"/>
                          <a:cs typeface="+mn-cs"/>
                        </a:rPr>
                        <a:t>???</a:t>
                      </a:r>
                    </a:p>
                  </a:txBody>
                  <a:tcPr/>
                </a:tc>
                <a:tc>
                  <a:txBody>
                    <a:bodyPr/>
                    <a:lstStyle/>
                    <a:p>
                      <a:pPr algn="r"/>
                      <a:r>
                        <a:rPr lang="it-IT" dirty="0">
                          <a:solidFill>
                            <a:srgbClr val="FF0000"/>
                          </a:solidFill>
                        </a:rPr>
                        <a:t>400,00</a:t>
                      </a:r>
                    </a:p>
                  </a:txBody>
                  <a:tcPr/>
                </a:tc>
                <a:extLst>
                  <a:ext uri="{0D108BD9-81ED-4DB2-BD59-A6C34878D82A}">
                    <a16:rowId xmlns:a16="http://schemas.microsoft.com/office/drawing/2014/main" val="1805964816"/>
                  </a:ext>
                </a:extLst>
              </a:tr>
              <a:tr h="370840">
                <a:tc>
                  <a:txBody>
                    <a:bodyPr/>
                    <a:lstStyle/>
                    <a:p>
                      <a:r>
                        <a:rPr lang="it-IT" dirty="0"/>
                        <a:t>Totale</a:t>
                      </a:r>
                    </a:p>
                  </a:txBody>
                  <a:tcPr/>
                </a:tc>
                <a:tc>
                  <a:txBody>
                    <a:bodyPr/>
                    <a:lstStyle/>
                    <a:p>
                      <a:pPr algn="r"/>
                      <a:r>
                        <a:rPr lang="it-IT" dirty="0"/>
                        <a:t>-</a:t>
                      </a:r>
                    </a:p>
                  </a:txBody>
                  <a:tcPr/>
                </a:tc>
                <a:tc>
                  <a:txBody>
                    <a:bodyPr/>
                    <a:lstStyle/>
                    <a:p>
                      <a:pPr algn="r"/>
                      <a:r>
                        <a:rPr lang="it-IT" dirty="0"/>
                        <a:t>-</a:t>
                      </a:r>
                    </a:p>
                  </a:txBody>
                  <a:tcPr/>
                </a:tc>
                <a:tc>
                  <a:txBody>
                    <a:bodyPr/>
                    <a:lstStyle/>
                    <a:p>
                      <a:pPr algn="r"/>
                      <a:r>
                        <a:rPr lang="it-IT" dirty="0"/>
                        <a:t>-</a:t>
                      </a:r>
                    </a:p>
                  </a:txBody>
                  <a:tcPr/>
                </a:tc>
                <a:tc>
                  <a:txBody>
                    <a:bodyPr/>
                    <a:lstStyle/>
                    <a:p>
                      <a:pPr algn="r"/>
                      <a:r>
                        <a:rPr lang="it-IT" dirty="0"/>
                        <a:t>10.000,00</a:t>
                      </a:r>
                    </a:p>
                  </a:txBody>
                  <a:tcPr/>
                </a:tc>
                <a:extLst>
                  <a:ext uri="{0D108BD9-81ED-4DB2-BD59-A6C34878D82A}">
                    <a16:rowId xmlns:a16="http://schemas.microsoft.com/office/drawing/2014/main" val="3445530310"/>
                  </a:ext>
                </a:extLst>
              </a:tr>
            </a:tbl>
          </a:graphicData>
        </a:graphic>
      </p:graphicFrame>
    </p:spTree>
    <p:extLst>
      <p:ext uri="{BB962C8B-B14F-4D97-AF65-F5344CB8AC3E}">
        <p14:creationId xmlns:p14="http://schemas.microsoft.com/office/powerpoint/2010/main" val="271691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Rilevazione dei ricavi.</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4247317"/>
          </a:xfrm>
          <a:prstGeom prst="rect">
            <a:avLst/>
          </a:prstGeom>
          <a:noFill/>
        </p:spPr>
        <p:txBody>
          <a:bodyPr wrap="square">
            <a:spAutoFit/>
          </a:bodyPr>
          <a:lstStyle/>
          <a:p>
            <a:pPr algn="just"/>
            <a:r>
              <a:rPr lang="it-IT" dirty="0"/>
              <a:t>Principio generale: i ricavi si rilevano per competenza.</a:t>
            </a:r>
          </a:p>
          <a:p>
            <a:pPr algn="just"/>
            <a:endParaRPr lang="it-IT" dirty="0"/>
          </a:p>
          <a:p>
            <a:pPr algn="just"/>
            <a:r>
              <a:rPr lang="it-IT" dirty="0"/>
              <a:t>I ricavi da vendita di </a:t>
            </a:r>
            <a:r>
              <a:rPr lang="it-IT" u="sng" dirty="0"/>
              <a:t>beni</a:t>
            </a:r>
            <a:r>
              <a:rPr lang="it-IT" dirty="0"/>
              <a:t> devono essere rilevati nel </a:t>
            </a:r>
            <a:r>
              <a:rPr lang="it-IT" u="sng" dirty="0"/>
              <a:t>momento</a:t>
            </a:r>
            <a:r>
              <a:rPr lang="it-IT" dirty="0"/>
              <a:t> in cui tutte le seguenti condizioni sono soddisfatte:</a:t>
            </a:r>
          </a:p>
          <a:p>
            <a:pPr marL="285750" indent="-285750" algn="just">
              <a:buFontTx/>
              <a:buChar char="-"/>
            </a:pPr>
            <a:r>
              <a:rPr lang="it-IT" dirty="0"/>
              <a:t>è avvenuto il trasferimento sostanziale dei rischi e dei benefici connessi alla vendita;</a:t>
            </a:r>
          </a:p>
          <a:p>
            <a:pPr marL="285750" indent="-285750" algn="just">
              <a:buFontTx/>
              <a:buChar char="-"/>
            </a:pPr>
            <a:r>
              <a:rPr lang="it-IT" dirty="0"/>
              <a:t>l’ammontare dei ricavi può essere determinato in modo attendibile.</a:t>
            </a:r>
          </a:p>
          <a:p>
            <a:pPr algn="just"/>
            <a:endParaRPr lang="en-US" dirty="0"/>
          </a:p>
          <a:p>
            <a:pPr algn="just"/>
            <a:r>
              <a:rPr lang="it-IT" dirty="0"/>
              <a:t>I ricavi da erogazione di </a:t>
            </a:r>
            <a:r>
              <a:rPr lang="it-IT" u="sng" dirty="0"/>
              <a:t>servizi</a:t>
            </a:r>
            <a:r>
              <a:rPr lang="it-IT" dirty="0"/>
              <a:t> devono essere rilevati in base allo </a:t>
            </a:r>
            <a:r>
              <a:rPr lang="it-IT" u="sng" dirty="0"/>
              <a:t>stato</a:t>
            </a:r>
            <a:r>
              <a:rPr lang="it-IT" dirty="0"/>
              <a:t> </a:t>
            </a:r>
            <a:r>
              <a:rPr lang="it-IT" u="sng" dirty="0"/>
              <a:t>di</a:t>
            </a:r>
            <a:r>
              <a:rPr lang="it-IT" dirty="0"/>
              <a:t> </a:t>
            </a:r>
            <a:r>
              <a:rPr lang="it-IT" u="sng" dirty="0"/>
              <a:t>avanzamento</a:t>
            </a:r>
            <a:r>
              <a:rPr lang="it-IT" dirty="0"/>
              <a:t> quando tutte le seguenti condizioni sono soddisfatte:</a:t>
            </a:r>
          </a:p>
          <a:p>
            <a:pPr marL="285750" indent="-285750" algn="just">
              <a:buFontTx/>
              <a:buChar char="-"/>
            </a:pPr>
            <a:r>
              <a:rPr lang="it-IT" dirty="0"/>
              <a:t>l’accordo tra le parti prevede che il diritto al corrispettivo per il venditore maturi via via che la prestazione è eseguita;</a:t>
            </a:r>
          </a:p>
          <a:p>
            <a:pPr marL="285750" indent="-285750" algn="just">
              <a:buFontTx/>
              <a:buChar char="-"/>
            </a:pPr>
            <a:r>
              <a:rPr lang="it-IT" dirty="0"/>
              <a:t>l’ammontare del ricavo di competenza può essere misurato attendibilmente.</a:t>
            </a:r>
          </a:p>
          <a:p>
            <a:pPr algn="just"/>
            <a:endParaRPr lang="en-US" dirty="0"/>
          </a:p>
        </p:txBody>
      </p:sp>
    </p:spTree>
    <p:extLst>
      <p:ext uri="{BB962C8B-B14F-4D97-AF65-F5344CB8AC3E}">
        <p14:creationId xmlns:p14="http://schemas.microsoft.com/office/powerpoint/2010/main" val="3556246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Rilevazione dei ricavi (segue).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4524315"/>
          </a:xfrm>
          <a:prstGeom prst="rect">
            <a:avLst/>
          </a:prstGeom>
          <a:noFill/>
        </p:spPr>
        <p:txBody>
          <a:bodyPr wrap="square">
            <a:spAutoFit/>
          </a:bodyPr>
          <a:lstStyle/>
          <a:p>
            <a:pPr algn="just"/>
            <a:r>
              <a:rPr lang="en-US" u="sng" dirty="0" err="1"/>
              <a:t>Esempio</a:t>
            </a:r>
            <a:endParaRPr lang="en-US" u="sng" dirty="0"/>
          </a:p>
          <a:p>
            <a:pPr algn="just"/>
            <a:r>
              <a:rPr lang="en-US" dirty="0" err="1"/>
              <a:t>Servizi</a:t>
            </a:r>
            <a:r>
              <a:rPr lang="en-US" dirty="0"/>
              <a:t> in outsourcing vs. </a:t>
            </a:r>
            <a:r>
              <a:rPr lang="en-US" dirty="0" err="1"/>
              <a:t>parere</a:t>
            </a:r>
            <a:r>
              <a:rPr lang="en-US" dirty="0"/>
              <a:t> </a:t>
            </a:r>
            <a:r>
              <a:rPr lang="en-US" dirty="0" err="1"/>
              <a:t>contabile</a:t>
            </a:r>
            <a:r>
              <a:rPr lang="en-US" dirty="0"/>
              <a:t>/</a:t>
            </a:r>
            <a:r>
              <a:rPr lang="en-US" dirty="0" err="1"/>
              <a:t>fiscale</a:t>
            </a:r>
            <a:r>
              <a:rPr lang="en-US" dirty="0"/>
              <a:t>: </a:t>
            </a:r>
            <a:r>
              <a:rPr lang="en-US" dirty="0" err="1"/>
              <a:t>mentre</a:t>
            </a:r>
            <a:r>
              <a:rPr lang="en-US" dirty="0"/>
              <a:t> per </a:t>
            </a:r>
            <a:r>
              <a:rPr lang="en-US" dirty="0" err="1"/>
              <a:t>i</a:t>
            </a:r>
            <a:r>
              <a:rPr lang="en-US" dirty="0"/>
              <a:t> </a:t>
            </a:r>
            <a:r>
              <a:rPr lang="en-US" dirty="0" err="1"/>
              <a:t>servizi</a:t>
            </a:r>
            <a:r>
              <a:rPr lang="en-US" dirty="0"/>
              <a:t> in outsourcing </a:t>
            </a:r>
            <a:r>
              <a:rPr lang="en-US" dirty="0" err="1"/>
              <a:t>normalmente</a:t>
            </a:r>
            <a:r>
              <a:rPr lang="en-US" dirty="0"/>
              <a:t> “</a:t>
            </a:r>
            <a:r>
              <a:rPr lang="it-IT" i="1" dirty="0"/>
              <a:t>il diritto al corrispettivo per il venditore </a:t>
            </a:r>
            <a:r>
              <a:rPr lang="it-IT" i="1" dirty="0" err="1"/>
              <a:t>matur</a:t>
            </a:r>
            <a:r>
              <a:rPr lang="it-IT" dirty="0"/>
              <a:t>[a]</a:t>
            </a:r>
            <a:r>
              <a:rPr lang="it-IT" i="1" dirty="0"/>
              <a:t> via via che la prestazione è eseguita</a:t>
            </a:r>
            <a:r>
              <a:rPr lang="en-US" dirty="0"/>
              <a:t>”, il </a:t>
            </a:r>
            <a:r>
              <a:rPr lang="en-US" dirty="0" err="1"/>
              <a:t>diritto</a:t>
            </a:r>
            <a:r>
              <a:rPr lang="en-US" dirty="0"/>
              <a:t> al </a:t>
            </a:r>
            <a:r>
              <a:rPr lang="en-US" dirty="0" err="1"/>
              <a:t>corrispettivo</a:t>
            </a:r>
            <a:r>
              <a:rPr lang="en-US" dirty="0"/>
              <a:t> per un </a:t>
            </a:r>
            <a:r>
              <a:rPr lang="en-US" dirty="0" err="1"/>
              <a:t>parere</a:t>
            </a:r>
            <a:r>
              <a:rPr lang="en-US" dirty="0"/>
              <a:t> </a:t>
            </a:r>
            <a:r>
              <a:rPr lang="en-US" dirty="0" err="1"/>
              <a:t>contabile</a:t>
            </a:r>
            <a:r>
              <a:rPr lang="en-US" dirty="0"/>
              <a:t>/</a:t>
            </a:r>
            <a:r>
              <a:rPr lang="en-US" dirty="0" err="1"/>
              <a:t>fiscale</a:t>
            </a:r>
            <a:r>
              <a:rPr lang="en-US" dirty="0"/>
              <a:t> </a:t>
            </a:r>
            <a:r>
              <a:rPr lang="en-US" u="sng" dirty="0"/>
              <a:t>non</a:t>
            </a:r>
            <a:r>
              <a:rPr lang="en-US" dirty="0"/>
              <a:t> </a:t>
            </a:r>
            <a:r>
              <a:rPr lang="en-US" dirty="0" err="1"/>
              <a:t>matura</a:t>
            </a:r>
            <a:r>
              <a:rPr lang="en-US" dirty="0"/>
              <a:t> man mano </a:t>
            </a:r>
            <a:r>
              <a:rPr lang="en-US" dirty="0" err="1"/>
              <a:t>che</a:t>
            </a:r>
            <a:r>
              <a:rPr lang="en-US" dirty="0"/>
              <a:t> </a:t>
            </a:r>
            <a:r>
              <a:rPr lang="en-US" dirty="0" err="1"/>
              <a:t>viene</a:t>
            </a:r>
            <a:r>
              <a:rPr lang="en-US" dirty="0"/>
              <a:t> </a:t>
            </a:r>
            <a:r>
              <a:rPr lang="en-US" dirty="0" err="1"/>
              <a:t>scritto</a:t>
            </a:r>
            <a:r>
              <a:rPr lang="en-US" dirty="0"/>
              <a:t> il </a:t>
            </a:r>
            <a:r>
              <a:rPr lang="en-US" dirty="0" err="1"/>
              <a:t>parere</a:t>
            </a:r>
            <a:r>
              <a:rPr lang="en-US" dirty="0"/>
              <a:t>.</a:t>
            </a:r>
          </a:p>
          <a:p>
            <a:pPr algn="just"/>
            <a:endParaRPr lang="it-IT" dirty="0"/>
          </a:p>
          <a:p>
            <a:pPr algn="just"/>
            <a:endParaRPr lang="it-IT" dirty="0"/>
          </a:p>
          <a:p>
            <a:pPr algn="just"/>
            <a:r>
              <a:rPr lang="it-IT" dirty="0"/>
              <a:t>Lo </a:t>
            </a:r>
            <a:r>
              <a:rPr lang="it-IT" u="sng" dirty="0"/>
              <a:t>stato</a:t>
            </a:r>
            <a:r>
              <a:rPr lang="it-IT" dirty="0"/>
              <a:t> </a:t>
            </a:r>
            <a:r>
              <a:rPr lang="it-IT" u="sng" dirty="0"/>
              <a:t>di</a:t>
            </a:r>
            <a:r>
              <a:rPr lang="it-IT" dirty="0"/>
              <a:t> </a:t>
            </a:r>
            <a:r>
              <a:rPr lang="it-IT" u="sng" dirty="0"/>
              <a:t>avanzamento</a:t>
            </a:r>
            <a:r>
              <a:rPr lang="it-IT" dirty="0"/>
              <a:t> si può misurare con i seguenti metodi:</a:t>
            </a:r>
          </a:p>
          <a:p>
            <a:pPr marL="285750" indent="-285750" algn="just">
              <a:buFontTx/>
              <a:buChar char="-"/>
            </a:pPr>
            <a:r>
              <a:rPr lang="it-IT" dirty="0"/>
              <a:t>degli input «fisici»: «</a:t>
            </a:r>
            <a:r>
              <a:rPr lang="it-IT" i="1" dirty="0"/>
              <a:t>proporzione tra le ore di lavoro svolto alla data di bilancio e le ore complessive di lavoro stimate per effettuare il lavoro</a:t>
            </a:r>
            <a:r>
              <a:rPr lang="it-IT" dirty="0"/>
              <a:t>»;</a:t>
            </a:r>
          </a:p>
          <a:p>
            <a:pPr marL="285750" indent="-285750" algn="just">
              <a:buFontTx/>
              <a:buChar char="-"/>
            </a:pPr>
            <a:r>
              <a:rPr lang="it-IT" dirty="0"/>
              <a:t>degli input «economici»: «</a:t>
            </a:r>
            <a:r>
              <a:rPr lang="it-IT" i="1" dirty="0"/>
              <a:t>proporzione tra i costi sostenuti alla data di bilancio e i costi totali dell’operazione stimati</a:t>
            </a:r>
            <a:r>
              <a:rPr lang="it-IT" dirty="0"/>
              <a:t>»</a:t>
            </a:r>
          </a:p>
          <a:p>
            <a:pPr marL="285750" indent="-285750" algn="just">
              <a:buFontTx/>
              <a:buChar char="-"/>
            </a:pPr>
            <a:r>
              <a:rPr lang="it-IT" dirty="0"/>
              <a:t>degli output «fisici»: «</a:t>
            </a:r>
            <a:r>
              <a:rPr lang="it-IT" i="1" dirty="0"/>
              <a:t>proporzione tra i servizi effettuati alla data di bilancio ed i servizi totali previsti nel contratto</a:t>
            </a:r>
            <a:r>
              <a:rPr lang="it-IT" dirty="0"/>
              <a:t>»</a:t>
            </a:r>
          </a:p>
          <a:p>
            <a:pPr algn="just"/>
            <a:endParaRPr lang="en-US" dirty="0"/>
          </a:p>
          <a:p>
            <a:pPr algn="just"/>
            <a:endParaRPr lang="en-US" dirty="0"/>
          </a:p>
        </p:txBody>
      </p:sp>
    </p:spTree>
    <p:extLst>
      <p:ext uri="{BB962C8B-B14F-4D97-AF65-F5344CB8AC3E}">
        <p14:creationId xmlns:p14="http://schemas.microsoft.com/office/powerpoint/2010/main" val="1741047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Rilevazione dei ricavi (segue).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3970318"/>
          </a:xfrm>
          <a:prstGeom prst="rect">
            <a:avLst/>
          </a:prstGeom>
          <a:noFill/>
        </p:spPr>
        <p:txBody>
          <a:bodyPr wrap="square">
            <a:spAutoFit/>
          </a:bodyPr>
          <a:lstStyle/>
          <a:p>
            <a:pPr algn="just"/>
            <a:r>
              <a:rPr lang="en-US" dirty="0" err="1"/>
              <a:t>Nei</a:t>
            </a:r>
            <a:r>
              <a:rPr lang="en-US" dirty="0"/>
              <a:t> </a:t>
            </a:r>
            <a:r>
              <a:rPr lang="en-US" u="sng" dirty="0" err="1"/>
              <a:t>periodi</a:t>
            </a:r>
            <a:r>
              <a:rPr lang="en-US" dirty="0"/>
              <a:t> </a:t>
            </a:r>
            <a:r>
              <a:rPr lang="en-US" u="sng" dirty="0" err="1"/>
              <a:t>successivi</a:t>
            </a:r>
            <a:r>
              <a:rPr lang="en-US" dirty="0"/>
              <a:t> </a:t>
            </a:r>
            <a:r>
              <a:rPr lang="en-US" dirty="0" err="1"/>
              <a:t>alla</a:t>
            </a:r>
            <a:r>
              <a:rPr lang="en-US" dirty="0"/>
              <a:t> prima </a:t>
            </a:r>
            <a:r>
              <a:rPr lang="en-US" dirty="0" err="1"/>
              <a:t>rilevazione</a:t>
            </a:r>
            <a:r>
              <a:rPr lang="en-US" dirty="0"/>
              <a:t> </a:t>
            </a:r>
            <a:r>
              <a:rPr lang="en-US" dirty="0" err="1"/>
              <a:t>dei</a:t>
            </a:r>
            <a:r>
              <a:rPr lang="en-US" dirty="0"/>
              <a:t> </a:t>
            </a:r>
            <a:r>
              <a:rPr lang="en-US" dirty="0" err="1"/>
              <a:t>ricavi</a:t>
            </a:r>
            <a:r>
              <a:rPr lang="en-US" dirty="0"/>
              <a:t>, </a:t>
            </a:r>
            <a:r>
              <a:rPr lang="en-US" dirty="0" err="1"/>
              <a:t>dovranno</a:t>
            </a:r>
            <a:r>
              <a:rPr lang="en-US" dirty="0"/>
              <a:t> </a:t>
            </a:r>
            <a:r>
              <a:rPr lang="en-US" dirty="0" err="1"/>
              <a:t>essere</a:t>
            </a:r>
            <a:r>
              <a:rPr lang="en-US" dirty="0"/>
              <a:t> </a:t>
            </a:r>
            <a:r>
              <a:rPr lang="en-US" dirty="0" err="1"/>
              <a:t>aggiornate</a:t>
            </a:r>
            <a:r>
              <a:rPr lang="en-US" dirty="0"/>
              <a:t> </a:t>
            </a:r>
            <a:r>
              <a:rPr lang="en-US" dirty="0" err="1"/>
              <a:t>tutte</a:t>
            </a:r>
            <a:r>
              <a:rPr lang="en-US" dirty="0"/>
              <a:t> le </a:t>
            </a:r>
            <a:r>
              <a:rPr lang="en-US" dirty="0" err="1"/>
              <a:t>stime</a:t>
            </a:r>
            <a:r>
              <a:rPr lang="en-US" dirty="0"/>
              <a:t> </a:t>
            </a:r>
            <a:r>
              <a:rPr lang="en-US" dirty="0" err="1"/>
              <a:t>contabili</a:t>
            </a:r>
            <a:r>
              <a:rPr lang="en-US" dirty="0"/>
              <a:t> (come </a:t>
            </a:r>
            <a:r>
              <a:rPr lang="en-US" dirty="0" err="1"/>
              <a:t>normalmente</a:t>
            </a:r>
            <a:r>
              <a:rPr lang="en-US" dirty="0"/>
              <a:t> </a:t>
            </a:r>
            <a:r>
              <a:rPr lang="en-US" dirty="0" err="1"/>
              <a:t>avviene</a:t>
            </a:r>
            <a:r>
              <a:rPr lang="en-US" dirty="0"/>
              <a:t>), “</a:t>
            </a:r>
            <a:r>
              <a:rPr lang="it-IT" i="1" dirty="0"/>
              <a:t>per tener conto delle ulteriori informazioni che il trascorrere del tempo consente di acquisire in merito a presupposti o fatti sui quali era fondata la stima originaria</a:t>
            </a:r>
            <a:r>
              <a:rPr lang="en-US" dirty="0"/>
              <a:t>”.</a:t>
            </a:r>
          </a:p>
          <a:p>
            <a:pPr algn="just"/>
            <a:endParaRPr lang="en-US" dirty="0"/>
          </a:p>
          <a:p>
            <a:pPr algn="just"/>
            <a:r>
              <a:rPr lang="en-US" dirty="0"/>
              <a:t>In </a:t>
            </a:r>
            <a:r>
              <a:rPr lang="en-US" dirty="0" err="1"/>
              <a:t>caso</a:t>
            </a:r>
            <a:r>
              <a:rPr lang="en-US" dirty="0"/>
              <a:t> di </a:t>
            </a:r>
            <a:r>
              <a:rPr lang="en-US" u="sng" dirty="0" err="1"/>
              <a:t>modifica</a:t>
            </a:r>
            <a:r>
              <a:rPr lang="en-US" dirty="0"/>
              <a:t> </a:t>
            </a:r>
            <a:r>
              <a:rPr lang="en-US" dirty="0" err="1"/>
              <a:t>nel</a:t>
            </a:r>
            <a:r>
              <a:rPr lang="en-US" dirty="0"/>
              <a:t> </a:t>
            </a:r>
            <a:r>
              <a:rPr lang="en-US" dirty="0" err="1"/>
              <a:t>contratto</a:t>
            </a:r>
            <a:r>
              <a:rPr lang="en-US" dirty="0"/>
              <a:t> di </a:t>
            </a:r>
            <a:r>
              <a:rPr lang="en-US" dirty="0" err="1"/>
              <a:t>vendita</a:t>
            </a:r>
            <a:r>
              <a:rPr lang="en-US" dirty="0"/>
              <a:t>:</a:t>
            </a:r>
          </a:p>
          <a:p>
            <a:pPr marL="285750" indent="-285750" algn="just">
              <a:buFont typeface="Arial" panose="020B0604020202020204" pitchFamily="34" charset="0"/>
              <a:buChar char="•"/>
            </a:pPr>
            <a:r>
              <a:rPr lang="en-US" dirty="0"/>
              <a:t>se la </a:t>
            </a:r>
            <a:r>
              <a:rPr lang="en-US" dirty="0" err="1"/>
              <a:t>modifica</a:t>
            </a:r>
            <a:r>
              <a:rPr lang="en-US" dirty="0"/>
              <a:t> “</a:t>
            </a:r>
            <a:r>
              <a:rPr lang="it-IT" i="1" dirty="0"/>
              <a:t>prevede una prestazione aggiuntiva per un corrispettivo aggiuntivo, essa è contabilizzata separatamente</a:t>
            </a:r>
            <a:r>
              <a:rPr lang="en-US" dirty="0"/>
              <a:t>”;</a:t>
            </a:r>
          </a:p>
          <a:p>
            <a:pPr marL="285750" indent="-285750" algn="just">
              <a:buFont typeface="Arial" panose="020B0604020202020204" pitchFamily="34" charset="0"/>
              <a:buChar char="•"/>
            </a:pPr>
            <a:r>
              <a:rPr lang="en-US" dirty="0"/>
              <a:t>se la </a:t>
            </a:r>
            <a:r>
              <a:rPr lang="en-US" dirty="0" err="1"/>
              <a:t>modifica</a:t>
            </a:r>
            <a:r>
              <a:rPr lang="en-US" dirty="0"/>
              <a:t> </a:t>
            </a:r>
            <a:r>
              <a:rPr lang="en-US" dirty="0" err="1"/>
              <a:t>prevede</a:t>
            </a:r>
            <a:r>
              <a:rPr lang="en-US" dirty="0"/>
              <a:t> la “</a:t>
            </a:r>
            <a:r>
              <a:rPr lang="it-IT" i="1" dirty="0"/>
              <a:t>sola modifica del corrispettivo o di sola modifica delle prestazioni da effettuare, gli effetti del cambiamento sono contabilizzati allocando il valore residuo del contratto alle prestazioni da effettuare</a:t>
            </a:r>
            <a:r>
              <a:rPr lang="en-US" dirty="0"/>
              <a:t>”.</a:t>
            </a:r>
          </a:p>
          <a:p>
            <a:pPr algn="just"/>
            <a:endParaRPr lang="it-IT" dirty="0"/>
          </a:p>
        </p:txBody>
      </p:sp>
    </p:spTree>
    <p:extLst>
      <p:ext uri="{BB962C8B-B14F-4D97-AF65-F5344CB8AC3E}">
        <p14:creationId xmlns:p14="http://schemas.microsoft.com/office/powerpoint/2010/main" val="3242428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Rilevazione dei ricavi (segue).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646331"/>
          </a:xfrm>
          <a:prstGeom prst="rect">
            <a:avLst/>
          </a:prstGeom>
          <a:noFill/>
        </p:spPr>
        <p:txBody>
          <a:bodyPr wrap="square">
            <a:spAutoFit/>
          </a:bodyPr>
          <a:lstStyle/>
          <a:p>
            <a:pPr algn="just"/>
            <a:r>
              <a:rPr lang="en-US" dirty="0"/>
              <a:t>In </a:t>
            </a:r>
            <a:r>
              <a:rPr lang="en-US" dirty="0" err="1"/>
              <a:t>caso</a:t>
            </a:r>
            <a:r>
              <a:rPr lang="en-US" dirty="0"/>
              <a:t> di </a:t>
            </a:r>
            <a:r>
              <a:rPr lang="en-US" u="sng" dirty="0" err="1"/>
              <a:t>modifica</a:t>
            </a:r>
            <a:r>
              <a:rPr lang="en-US" dirty="0"/>
              <a:t> </a:t>
            </a:r>
            <a:r>
              <a:rPr lang="en-US" dirty="0" err="1"/>
              <a:t>quindi</a:t>
            </a:r>
            <a:r>
              <a:rPr lang="en-US" dirty="0"/>
              <a:t>:</a:t>
            </a:r>
          </a:p>
          <a:p>
            <a:pPr marL="285750" indent="-285750" algn="just">
              <a:buFont typeface="Arial" panose="020B0604020202020204" pitchFamily="34" charset="0"/>
              <a:buChar char="•"/>
            </a:pPr>
            <a:endParaRPr lang="en-US" dirty="0"/>
          </a:p>
        </p:txBody>
      </p:sp>
      <p:graphicFrame>
        <p:nvGraphicFramePr>
          <p:cNvPr id="2" name="Table 2">
            <a:extLst>
              <a:ext uri="{FF2B5EF4-FFF2-40B4-BE49-F238E27FC236}">
                <a16:creationId xmlns:a16="http://schemas.microsoft.com/office/drawing/2014/main" id="{503F3E79-DCAE-F12D-B79D-4CD84C9E6A3F}"/>
              </a:ext>
            </a:extLst>
          </p:cNvPr>
          <p:cNvGraphicFramePr>
            <a:graphicFrameLocks noGrp="1"/>
          </p:cNvGraphicFramePr>
          <p:nvPr>
            <p:extLst>
              <p:ext uri="{D42A27DB-BD31-4B8C-83A1-F6EECF244321}">
                <p14:modId xmlns:p14="http://schemas.microsoft.com/office/powerpoint/2010/main" val="610881380"/>
              </p:ext>
            </p:extLst>
          </p:nvPr>
        </p:nvGraphicFramePr>
        <p:xfrm>
          <a:off x="1167739" y="2285896"/>
          <a:ext cx="6096000" cy="1381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942919039"/>
                    </a:ext>
                  </a:extLst>
                </a:gridCol>
                <a:gridCol w="2032000">
                  <a:extLst>
                    <a:ext uri="{9D8B030D-6E8A-4147-A177-3AD203B41FA5}">
                      <a16:colId xmlns:a16="http://schemas.microsoft.com/office/drawing/2014/main" val="4253471153"/>
                    </a:ext>
                  </a:extLst>
                </a:gridCol>
                <a:gridCol w="2032000">
                  <a:extLst>
                    <a:ext uri="{9D8B030D-6E8A-4147-A177-3AD203B41FA5}">
                      <a16:colId xmlns:a16="http://schemas.microsoft.com/office/drawing/2014/main" val="1472491534"/>
                    </a:ext>
                  </a:extLst>
                </a:gridCol>
              </a:tblGrid>
              <a:tr h="370840">
                <a:tc>
                  <a:txBody>
                    <a:bodyPr/>
                    <a:lstStyle/>
                    <a:p>
                      <a:pPr algn="ctr"/>
                      <a:r>
                        <a:rPr lang="it-IT" dirty="0"/>
                        <a:t>Contratto originario</a:t>
                      </a:r>
                    </a:p>
                  </a:txBody>
                  <a:tcPr/>
                </a:tc>
                <a:tc>
                  <a:txBody>
                    <a:bodyPr/>
                    <a:lstStyle/>
                    <a:p>
                      <a:pPr algn="ctr"/>
                      <a:r>
                        <a:rPr lang="it-IT" dirty="0"/>
                        <a:t>Residuo</a:t>
                      </a:r>
                    </a:p>
                  </a:txBody>
                  <a:tcPr anchor="ctr"/>
                </a:tc>
                <a:tc>
                  <a:txBody>
                    <a:bodyPr/>
                    <a:lstStyle/>
                    <a:p>
                      <a:pPr algn="ctr"/>
                      <a:r>
                        <a:rPr lang="it-IT" dirty="0"/>
                        <a:t>Modifica</a:t>
                      </a:r>
                    </a:p>
                  </a:txBody>
                  <a:tcPr anchor="ctr"/>
                </a:tc>
                <a:extLst>
                  <a:ext uri="{0D108BD9-81ED-4DB2-BD59-A6C34878D82A}">
                    <a16:rowId xmlns:a16="http://schemas.microsoft.com/office/drawing/2014/main" val="2413929322"/>
                  </a:ext>
                </a:extLst>
              </a:tr>
              <a:tr h="370840">
                <a:tc>
                  <a:txBody>
                    <a:bodyPr/>
                    <a:lstStyle/>
                    <a:p>
                      <a:pPr algn="ctr"/>
                      <a:r>
                        <a:rPr lang="it-IT" dirty="0"/>
                        <a:t>P</a:t>
                      </a:r>
                    </a:p>
                  </a:txBody>
                  <a:tcPr/>
                </a:tc>
                <a:tc>
                  <a:txBody>
                    <a:bodyPr/>
                    <a:lstStyle/>
                    <a:p>
                      <a:pPr algn="ctr"/>
                      <a:r>
                        <a:rPr lang="it-IT" dirty="0"/>
                        <a:t>p</a:t>
                      </a:r>
                    </a:p>
                  </a:txBody>
                  <a:tcPr/>
                </a:tc>
                <a:tc>
                  <a:txBody>
                    <a:bodyPr/>
                    <a:lstStyle/>
                    <a:p>
                      <a:pPr algn="ctr"/>
                      <a:r>
                        <a:rPr lang="it-IT" dirty="0"/>
                        <a:t>p’</a:t>
                      </a:r>
                    </a:p>
                  </a:txBody>
                  <a:tcPr/>
                </a:tc>
                <a:extLst>
                  <a:ext uri="{0D108BD9-81ED-4DB2-BD59-A6C34878D82A}">
                    <a16:rowId xmlns:a16="http://schemas.microsoft.com/office/drawing/2014/main" val="3296966409"/>
                  </a:ext>
                </a:extLst>
              </a:tr>
              <a:tr h="370840">
                <a:tc>
                  <a:txBody>
                    <a:bodyPr/>
                    <a:lstStyle/>
                    <a:p>
                      <a:pPr algn="ctr"/>
                      <a:r>
                        <a:rPr lang="it-IT" dirty="0"/>
                        <a:t>Q</a:t>
                      </a:r>
                    </a:p>
                  </a:txBody>
                  <a:tcPr/>
                </a:tc>
                <a:tc>
                  <a:txBody>
                    <a:bodyPr/>
                    <a:lstStyle/>
                    <a:p>
                      <a:pPr algn="ctr"/>
                      <a:r>
                        <a:rPr lang="it-IT" dirty="0"/>
                        <a:t>q</a:t>
                      </a:r>
                    </a:p>
                  </a:txBody>
                  <a:tcPr/>
                </a:tc>
                <a:tc>
                  <a:txBody>
                    <a:bodyPr/>
                    <a:lstStyle/>
                    <a:p>
                      <a:pPr algn="ctr"/>
                      <a:r>
                        <a:rPr lang="it-IT" dirty="0"/>
                        <a:t>q'</a:t>
                      </a:r>
                    </a:p>
                  </a:txBody>
                  <a:tcPr/>
                </a:tc>
                <a:extLst>
                  <a:ext uri="{0D108BD9-81ED-4DB2-BD59-A6C34878D82A}">
                    <a16:rowId xmlns:a16="http://schemas.microsoft.com/office/drawing/2014/main" val="480529928"/>
                  </a:ext>
                </a:extLst>
              </a:tr>
            </a:tbl>
          </a:graphicData>
        </a:graphic>
      </p:graphicFrame>
      <p:sp>
        <p:nvSpPr>
          <p:cNvPr id="3" name="Rectangle 2">
            <a:extLst>
              <a:ext uri="{FF2B5EF4-FFF2-40B4-BE49-F238E27FC236}">
                <a16:creationId xmlns:a16="http://schemas.microsoft.com/office/drawing/2014/main" id="{DC848FE8-D88B-D91F-60EE-746BEC82B463}"/>
              </a:ext>
            </a:extLst>
          </p:cNvPr>
          <p:cNvSpPr/>
          <p:nvPr/>
        </p:nvSpPr>
        <p:spPr>
          <a:xfrm>
            <a:off x="5234473" y="2939143"/>
            <a:ext cx="2029266" cy="72851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Table 2">
            <a:extLst>
              <a:ext uri="{FF2B5EF4-FFF2-40B4-BE49-F238E27FC236}">
                <a16:creationId xmlns:a16="http://schemas.microsoft.com/office/drawing/2014/main" id="{E91C45B5-1AA1-D684-70F8-56754D7C8B0F}"/>
              </a:ext>
            </a:extLst>
          </p:cNvPr>
          <p:cNvGraphicFramePr>
            <a:graphicFrameLocks noGrp="1"/>
          </p:cNvGraphicFramePr>
          <p:nvPr>
            <p:extLst>
              <p:ext uri="{D42A27DB-BD31-4B8C-83A1-F6EECF244321}">
                <p14:modId xmlns:p14="http://schemas.microsoft.com/office/powerpoint/2010/main" val="3328970811"/>
              </p:ext>
            </p:extLst>
          </p:nvPr>
        </p:nvGraphicFramePr>
        <p:xfrm>
          <a:off x="1167739" y="3975462"/>
          <a:ext cx="6096000" cy="1381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942919039"/>
                    </a:ext>
                  </a:extLst>
                </a:gridCol>
                <a:gridCol w="2032000">
                  <a:extLst>
                    <a:ext uri="{9D8B030D-6E8A-4147-A177-3AD203B41FA5}">
                      <a16:colId xmlns:a16="http://schemas.microsoft.com/office/drawing/2014/main" val="4253471153"/>
                    </a:ext>
                  </a:extLst>
                </a:gridCol>
                <a:gridCol w="2032000">
                  <a:extLst>
                    <a:ext uri="{9D8B030D-6E8A-4147-A177-3AD203B41FA5}">
                      <a16:colId xmlns:a16="http://schemas.microsoft.com/office/drawing/2014/main" val="1472491534"/>
                    </a:ext>
                  </a:extLst>
                </a:gridCol>
              </a:tblGrid>
              <a:tr h="370840">
                <a:tc>
                  <a:txBody>
                    <a:bodyPr/>
                    <a:lstStyle/>
                    <a:p>
                      <a:pPr algn="ctr"/>
                      <a:r>
                        <a:rPr lang="it-IT" dirty="0"/>
                        <a:t>Contratto originario</a:t>
                      </a:r>
                    </a:p>
                  </a:txBody>
                  <a:tcPr/>
                </a:tc>
                <a:tc>
                  <a:txBody>
                    <a:bodyPr/>
                    <a:lstStyle/>
                    <a:p>
                      <a:pPr algn="ctr"/>
                      <a:r>
                        <a:rPr lang="it-IT" dirty="0"/>
                        <a:t>Residuo</a:t>
                      </a:r>
                    </a:p>
                  </a:txBody>
                  <a:tcPr anchor="ctr"/>
                </a:tc>
                <a:tc>
                  <a:txBody>
                    <a:bodyPr/>
                    <a:lstStyle/>
                    <a:p>
                      <a:pPr algn="ctr"/>
                      <a:r>
                        <a:rPr lang="it-IT" dirty="0"/>
                        <a:t>Modifica</a:t>
                      </a:r>
                    </a:p>
                  </a:txBody>
                  <a:tcPr anchor="ctr"/>
                </a:tc>
                <a:extLst>
                  <a:ext uri="{0D108BD9-81ED-4DB2-BD59-A6C34878D82A}">
                    <a16:rowId xmlns:a16="http://schemas.microsoft.com/office/drawing/2014/main" val="2413929322"/>
                  </a:ext>
                </a:extLst>
              </a:tr>
              <a:tr h="370840">
                <a:tc>
                  <a:txBody>
                    <a:bodyPr/>
                    <a:lstStyle/>
                    <a:p>
                      <a:pPr algn="ctr"/>
                      <a:r>
                        <a:rPr lang="it-IT" dirty="0"/>
                        <a:t>P</a:t>
                      </a:r>
                    </a:p>
                  </a:txBody>
                  <a:tcPr/>
                </a:tc>
                <a:tc>
                  <a:txBody>
                    <a:bodyPr/>
                    <a:lstStyle/>
                    <a:p>
                      <a:pPr algn="ctr"/>
                      <a:r>
                        <a:rPr lang="it-IT" dirty="0"/>
                        <a:t>p</a:t>
                      </a:r>
                    </a:p>
                  </a:txBody>
                  <a:tcPr/>
                </a:tc>
                <a:tc rowSpan="2">
                  <a:txBody>
                    <a:bodyPr/>
                    <a:lstStyle/>
                    <a:p>
                      <a:pPr algn="ctr"/>
                      <a:r>
                        <a:rPr lang="el-GR" dirty="0"/>
                        <a:t>Δ</a:t>
                      </a:r>
                      <a:r>
                        <a:rPr lang="it-IT" dirty="0"/>
                        <a:t>p (oppure) </a:t>
                      </a:r>
                      <a:r>
                        <a:rPr lang="el-GR" dirty="0"/>
                        <a:t>Δ</a:t>
                      </a:r>
                      <a:r>
                        <a:rPr lang="it-IT" dirty="0"/>
                        <a:t>q</a:t>
                      </a:r>
                    </a:p>
                  </a:txBody>
                  <a:tcPr anchor="ctr"/>
                </a:tc>
                <a:extLst>
                  <a:ext uri="{0D108BD9-81ED-4DB2-BD59-A6C34878D82A}">
                    <a16:rowId xmlns:a16="http://schemas.microsoft.com/office/drawing/2014/main" val="3296966409"/>
                  </a:ext>
                </a:extLst>
              </a:tr>
              <a:tr h="370840">
                <a:tc>
                  <a:txBody>
                    <a:bodyPr/>
                    <a:lstStyle/>
                    <a:p>
                      <a:pPr algn="ctr"/>
                      <a:r>
                        <a:rPr lang="it-IT" dirty="0"/>
                        <a:t>Q</a:t>
                      </a:r>
                    </a:p>
                  </a:txBody>
                  <a:tcPr/>
                </a:tc>
                <a:tc>
                  <a:txBody>
                    <a:bodyPr/>
                    <a:lstStyle/>
                    <a:p>
                      <a:pPr algn="ctr"/>
                      <a:r>
                        <a:rPr lang="it-IT" dirty="0"/>
                        <a:t>q</a:t>
                      </a:r>
                    </a:p>
                  </a:txBody>
                  <a:tcPr/>
                </a:tc>
                <a:tc vMerge="1">
                  <a:txBody>
                    <a:bodyPr/>
                    <a:lstStyle/>
                    <a:p>
                      <a:pPr algn="ctr"/>
                      <a:r>
                        <a:rPr lang="el-GR" dirty="0"/>
                        <a:t>Δ</a:t>
                      </a:r>
                      <a:r>
                        <a:rPr lang="it-IT" dirty="0"/>
                        <a:t>q'</a:t>
                      </a:r>
                    </a:p>
                  </a:txBody>
                  <a:tcPr/>
                </a:tc>
                <a:extLst>
                  <a:ext uri="{0D108BD9-81ED-4DB2-BD59-A6C34878D82A}">
                    <a16:rowId xmlns:a16="http://schemas.microsoft.com/office/drawing/2014/main" val="480529928"/>
                  </a:ext>
                </a:extLst>
              </a:tr>
            </a:tbl>
          </a:graphicData>
        </a:graphic>
      </p:graphicFrame>
      <p:sp>
        <p:nvSpPr>
          <p:cNvPr id="5" name="Rectangle 4">
            <a:extLst>
              <a:ext uri="{FF2B5EF4-FFF2-40B4-BE49-F238E27FC236}">
                <a16:creationId xmlns:a16="http://schemas.microsoft.com/office/drawing/2014/main" id="{1157F7DA-8717-7CA0-C872-D9D00C0BACB7}"/>
              </a:ext>
            </a:extLst>
          </p:cNvPr>
          <p:cNvSpPr/>
          <p:nvPr/>
        </p:nvSpPr>
        <p:spPr>
          <a:xfrm>
            <a:off x="3191069" y="4622489"/>
            <a:ext cx="4072670" cy="72851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2416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Premessa. </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2" y="1371389"/>
            <a:ext cx="7692884" cy="5047536"/>
          </a:xfrm>
          <a:prstGeom prst="rect">
            <a:avLst/>
          </a:prstGeom>
          <a:noFill/>
        </p:spPr>
        <p:txBody>
          <a:bodyPr wrap="square">
            <a:spAutoFit/>
          </a:bodyPr>
          <a:lstStyle/>
          <a:p>
            <a:pPr algn="just"/>
            <a:r>
              <a:rPr lang="en-US" dirty="0"/>
              <a:t>In </a:t>
            </a:r>
            <a:r>
              <a:rPr lang="en-US" dirty="0" err="1"/>
              <a:t>materia</a:t>
            </a:r>
            <a:r>
              <a:rPr lang="en-US" dirty="0"/>
              <a:t> di </a:t>
            </a:r>
            <a:r>
              <a:rPr lang="en-US" dirty="0" err="1"/>
              <a:t>riconoscimento</a:t>
            </a:r>
            <a:r>
              <a:rPr lang="en-US" dirty="0"/>
              <a:t> </a:t>
            </a:r>
            <a:r>
              <a:rPr lang="en-US" dirty="0" err="1"/>
              <a:t>dei</a:t>
            </a:r>
            <a:r>
              <a:rPr lang="en-US" dirty="0"/>
              <a:t> </a:t>
            </a:r>
            <a:r>
              <a:rPr lang="en-US" dirty="0" err="1"/>
              <a:t>ricavi</a:t>
            </a:r>
            <a:r>
              <a:rPr lang="en-US" dirty="0"/>
              <a:t> </a:t>
            </a:r>
            <a:r>
              <a:rPr lang="en-US" dirty="0" err="1"/>
              <a:t>l’unico</a:t>
            </a:r>
            <a:r>
              <a:rPr lang="en-US" dirty="0"/>
              <a:t> </a:t>
            </a:r>
            <a:r>
              <a:rPr lang="en-US" dirty="0" err="1"/>
              <a:t>riferimento</a:t>
            </a:r>
            <a:r>
              <a:rPr lang="en-US" dirty="0"/>
              <a:t> è </a:t>
            </a:r>
            <a:r>
              <a:rPr lang="en-US" dirty="0" err="1"/>
              <a:t>oggi</a:t>
            </a:r>
            <a:r>
              <a:rPr lang="en-US" dirty="0"/>
              <a:t> </a:t>
            </a:r>
            <a:r>
              <a:rPr lang="en-US" dirty="0" err="1"/>
              <a:t>contenuto</a:t>
            </a:r>
            <a:r>
              <a:rPr lang="en-US" dirty="0"/>
              <a:t> </a:t>
            </a:r>
            <a:r>
              <a:rPr lang="en-US" dirty="0" err="1"/>
              <a:t>nell’OIC</a:t>
            </a:r>
            <a:r>
              <a:rPr lang="en-US" dirty="0"/>
              <a:t> 15 </a:t>
            </a:r>
            <a:r>
              <a:rPr lang="en-US" dirty="0" err="1"/>
              <a:t>Crediti</a:t>
            </a:r>
            <a:r>
              <a:rPr lang="en-US" dirty="0"/>
              <a:t>.</a:t>
            </a:r>
          </a:p>
          <a:p>
            <a:pPr algn="just"/>
            <a:endParaRPr lang="en-US" dirty="0"/>
          </a:p>
          <a:p>
            <a:pPr algn="just"/>
            <a:r>
              <a:rPr lang="en-US" sz="1600" dirty="0"/>
              <a:t>“</a:t>
            </a:r>
            <a:r>
              <a:rPr lang="it-IT" sz="1600" i="1" dirty="0"/>
              <a:t>I crediti originati da ricavi per operazioni di </a:t>
            </a:r>
            <a:r>
              <a:rPr lang="it-IT" sz="1600" b="1" i="1" dirty="0"/>
              <a:t>vendita di beni </a:t>
            </a:r>
            <a:r>
              <a:rPr lang="it-IT" sz="1600" i="1" dirty="0"/>
              <a:t>sono rilevati in base al principio della </a:t>
            </a:r>
            <a:r>
              <a:rPr lang="it-IT" sz="1600" b="1" i="1" dirty="0"/>
              <a:t>competenza</a:t>
            </a:r>
            <a:r>
              <a:rPr lang="it-IT" sz="1600" i="1" dirty="0"/>
              <a:t> quando si verificano entrambe le seguenti condizioni: (i) il processo produttivo dei beni è stato completato; e (ii) si è verificato il passaggio sostanziale e non formale del titolo di proprietà assumendo quale parametro di riferimento, per il passaggio sostanziale, il </a:t>
            </a:r>
            <a:r>
              <a:rPr lang="it-IT" sz="1600" b="1" i="1" dirty="0"/>
              <a:t>trasferimento dei rischi e benefici</a:t>
            </a:r>
            <a:r>
              <a:rPr lang="it-IT" sz="1600" i="1" dirty="0"/>
              <a:t>.</a:t>
            </a:r>
            <a:r>
              <a:rPr lang="en-US" sz="1600" dirty="0"/>
              <a:t>” (OIC 15.29)</a:t>
            </a:r>
          </a:p>
          <a:p>
            <a:pPr algn="just"/>
            <a:endParaRPr lang="en-US" sz="1600" dirty="0"/>
          </a:p>
          <a:p>
            <a:pPr algn="just"/>
            <a:r>
              <a:rPr lang="en-US" sz="1600" dirty="0"/>
              <a:t>“</a:t>
            </a:r>
            <a:r>
              <a:rPr lang="it-IT" sz="1600" i="1" dirty="0"/>
              <a:t>I crediti originati da ricavi per </a:t>
            </a:r>
            <a:r>
              <a:rPr lang="it-IT" sz="1600" b="1" i="1" dirty="0"/>
              <a:t>prestazioni di servizi </a:t>
            </a:r>
            <a:r>
              <a:rPr lang="it-IT" sz="1600" i="1" dirty="0"/>
              <a:t>sono rilevati in base al principio della </a:t>
            </a:r>
            <a:r>
              <a:rPr lang="it-IT" sz="1600" b="1" i="1" dirty="0"/>
              <a:t>competenza</a:t>
            </a:r>
            <a:r>
              <a:rPr lang="it-IT" sz="1600" i="1" dirty="0"/>
              <a:t> quando il servizio è reso, cioè la </a:t>
            </a:r>
            <a:r>
              <a:rPr lang="it-IT" sz="1600" b="1" i="1" dirty="0"/>
              <a:t>prestazione è stata effettuata</a:t>
            </a:r>
            <a:r>
              <a:rPr lang="it-IT" sz="1600" i="1" dirty="0"/>
              <a:t>.</a:t>
            </a:r>
            <a:r>
              <a:rPr lang="en-US" sz="1600" dirty="0"/>
              <a:t>” (OIC 15.29)</a:t>
            </a:r>
          </a:p>
          <a:p>
            <a:pPr algn="just"/>
            <a:endParaRPr lang="en-US" dirty="0"/>
          </a:p>
          <a:p>
            <a:pPr algn="just"/>
            <a:r>
              <a:rPr lang="en-US" dirty="0"/>
              <a:t>Dal 2024, </a:t>
            </a:r>
            <a:r>
              <a:rPr lang="en-US" dirty="0" err="1"/>
              <a:t>avremo</a:t>
            </a:r>
            <a:r>
              <a:rPr lang="en-US" dirty="0"/>
              <a:t> per la prima volta </a:t>
            </a:r>
            <a:r>
              <a:rPr lang="en-US" dirty="0" err="1"/>
              <a:t>nella</a:t>
            </a:r>
            <a:r>
              <a:rPr lang="en-US" dirty="0"/>
              <a:t> </a:t>
            </a:r>
            <a:r>
              <a:rPr lang="en-US" dirty="0" err="1"/>
              <a:t>storia</a:t>
            </a:r>
            <a:r>
              <a:rPr lang="en-US" dirty="0"/>
              <a:t> un principio </a:t>
            </a:r>
            <a:r>
              <a:rPr lang="en-US" dirty="0" err="1"/>
              <a:t>contabile</a:t>
            </a:r>
            <a:r>
              <a:rPr lang="en-US" dirty="0"/>
              <a:t> </a:t>
            </a:r>
            <a:r>
              <a:rPr lang="en-US" dirty="0" err="1"/>
              <a:t>dedicato</a:t>
            </a:r>
            <a:r>
              <a:rPr lang="en-US" dirty="0"/>
              <a:t> al </a:t>
            </a:r>
            <a:r>
              <a:rPr lang="en-US" dirty="0" err="1"/>
              <a:t>riconoscimento</a:t>
            </a:r>
            <a:r>
              <a:rPr lang="en-US" dirty="0"/>
              <a:t> </a:t>
            </a:r>
            <a:r>
              <a:rPr lang="en-US" dirty="0" err="1"/>
              <a:t>dei</a:t>
            </a:r>
            <a:r>
              <a:rPr lang="en-US" dirty="0"/>
              <a:t> </a:t>
            </a:r>
            <a:r>
              <a:rPr lang="en-US" dirty="0" err="1"/>
              <a:t>ricavi</a:t>
            </a:r>
            <a:r>
              <a:rPr lang="en-US" dirty="0"/>
              <a:t>.</a:t>
            </a:r>
          </a:p>
          <a:p>
            <a:pPr algn="just"/>
            <a:endParaRPr lang="en-US" dirty="0"/>
          </a:p>
          <a:p>
            <a:pPr algn="just"/>
            <a:r>
              <a:rPr lang="en-US" dirty="0" err="1"/>
              <a:t>Rimane</a:t>
            </a:r>
            <a:r>
              <a:rPr lang="en-US" dirty="0"/>
              <a:t> in </a:t>
            </a:r>
            <a:r>
              <a:rPr lang="en-US" dirty="0" err="1"/>
              <a:t>vigore</a:t>
            </a:r>
            <a:r>
              <a:rPr lang="en-US" dirty="0"/>
              <a:t> </a:t>
            </a:r>
            <a:r>
              <a:rPr lang="en-US" dirty="0" err="1"/>
              <a:t>l’OIC</a:t>
            </a:r>
            <a:r>
              <a:rPr lang="en-US" dirty="0"/>
              <a:t> 23 per </a:t>
            </a:r>
            <a:r>
              <a:rPr lang="en-US" dirty="0" err="1"/>
              <a:t>i</a:t>
            </a:r>
            <a:r>
              <a:rPr lang="en-US" dirty="0"/>
              <a:t> </a:t>
            </a:r>
            <a:r>
              <a:rPr lang="en-US" dirty="0" err="1"/>
              <a:t>lavori</a:t>
            </a:r>
            <a:r>
              <a:rPr lang="en-US" dirty="0"/>
              <a:t> in </a:t>
            </a:r>
            <a:r>
              <a:rPr lang="en-US" dirty="0" err="1"/>
              <a:t>corso</a:t>
            </a:r>
            <a:r>
              <a:rPr lang="en-US" dirty="0"/>
              <a:t> </a:t>
            </a:r>
            <a:r>
              <a:rPr lang="en-US" dirty="0" err="1"/>
              <a:t>su</a:t>
            </a:r>
            <a:r>
              <a:rPr lang="en-US" dirty="0"/>
              <a:t> </a:t>
            </a:r>
            <a:r>
              <a:rPr lang="en-US" dirty="0" err="1"/>
              <a:t>ordinazione</a:t>
            </a:r>
            <a:r>
              <a:rPr lang="en-US" dirty="0"/>
              <a:t>.</a:t>
            </a:r>
          </a:p>
          <a:p>
            <a:pPr algn="just"/>
            <a:endParaRPr lang="en-US" dirty="0"/>
          </a:p>
        </p:txBody>
      </p:sp>
    </p:spTree>
    <p:extLst>
      <p:ext uri="{BB962C8B-B14F-4D97-AF65-F5344CB8AC3E}">
        <p14:creationId xmlns:p14="http://schemas.microsoft.com/office/powerpoint/2010/main" val="886629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Riacquisto dei beni venduti.</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2862322"/>
          </a:xfrm>
          <a:prstGeom prst="rect">
            <a:avLst/>
          </a:prstGeom>
          <a:noFill/>
        </p:spPr>
        <p:txBody>
          <a:bodyPr wrap="square">
            <a:spAutoFit/>
          </a:bodyPr>
          <a:lstStyle/>
          <a:p>
            <a:pPr algn="just"/>
            <a:r>
              <a:rPr lang="it-IT" dirty="0"/>
              <a:t>In caso di vendita con </a:t>
            </a:r>
            <a:r>
              <a:rPr lang="it-IT" u="sng" dirty="0"/>
              <a:t>obbligo</a:t>
            </a:r>
            <a:r>
              <a:rPr lang="it-IT" dirty="0"/>
              <a:t> di riacquisto:</a:t>
            </a:r>
          </a:p>
          <a:p>
            <a:pPr marL="285750" indent="-285750" algn="just">
              <a:buFontTx/>
              <a:buChar char="-"/>
            </a:pPr>
            <a:r>
              <a:rPr lang="it-IT" dirty="0"/>
              <a:t>se il prezzo di vendita è inferiore al prezzo di riacquisto, l’operazione ha natura </a:t>
            </a:r>
            <a:r>
              <a:rPr lang="it-IT" u="sng" dirty="0"/>
              <a:t>finanziaria</a:t>
            </a:r>
            <a:r>
              <a:rPr lang="it-IT" dirty="0"/>
              <a:t>;</a:t>
            </a:r>
          </a:p>
          <a:p>
            <a:pPr marL="285750" indent="-285750" algn="just">
              <a:buFontTx/>
              <a:buChar char="-"/>
            </a:pPr>
            <a:r>
              <a:rPr lang="it-IT" dirty="0"/>
              <a:t>se il prezzo di vendita è superiore al prezzo di riacquisto, l’operazione ha natura </a:t>
            </a:r>
            <a:r>
              <a:rPr lang="it-IT" u="sng" dirty="0"/>
              <a:t>operativa</a:t>
            </a:r>
            <a:r>
              <a:rPr lang="it-IT" dirty="0"/>
              <a:t>.</a:t>
            </a:r>
          </a:p>
          <a:p>
            <a:pPr algn="just"/>
            <a:endParaRPr lang="en-US" dirty="0"/>
          </a:p>
          <a:p>
            <a:pPr algn="just"/>
            <a:r>
              <a:rPr lang="en-US" dirty="0" err="1"/>
              <a:t>Esempio</a:t>
            </a:r>
            <a:r>
              <a:rPr lang="en-US" dirty="0"/>
              <a:t>: </a:t>
            </a:r>
            <a:r>
              <a:rPr lang="en-US" dirty="0" err="1"/>
              <a:t>vendo</a:t>
            </a:r>
            <a:r>
              <a:rPr lang="en-US" dirty="0"/>
              <a:t> </a:t>
            </a:r>
            <a:r>
              <a:rPr lang="en-US" dirty="0" err="1"/>
              <a:t>un’auto</a:t>
            </a:r>
            <a:r>
              <a:rPr lang="en-US" dirty="0"/>
              <a:t> (</a:t>
            </a:r>
            <a:r>
              <a:rPr lang="en-US" dirty="0" err="1"/>
              <a:t>avente</a:t>
            </a:r>
            <a:r>
              <a:rPr lang="en-US" dirty="0"/>
              <a:t> un </a:t>
            </a:r>
            <a:r>
              <a:rPr lang="en-US" dirty="0" err="1"/>
              <a:t>costo</a:t>
            </a:r>
            <a:r>
              <a:rPr lang="en-US" dirty="0"/>
              <a:t> di </a:t>
            </a:r>
            <a:r>
              <a:rPr lang="en-US" dirty="0" err="1"/>
              <a:t>costruzione</a:t>
            </a:r>
            <a:r>
              <a:rPr lang="en-US" dirty="0"/>
              <a:t> di Euro 60) a Euro 100 con </a:t>
            </a:r>
            <a:r>
              <a:rPr lang="en-US" dirty="0" err="1"/>
              <a:t>riacquisto</a:t>
            </a:r>
            <a:r>
              <a:rPr lang="en-US" dirty="0"/>
              <a:t> dopo 3 anni a Euro 70.</a:t>
            </a:r>
          </a:p>
          <a:p>
            <a:pPr algn="just"/>
            <a:endParaRPr lang="en-US" dirty="0"/>
          </a:p>
          <a:p>
            <a:pPr algn="just"/>
            <a:endParaRPr lang="en-US" dirty="0"/>
          </a:p>
        </p:txBody>
      </p:sp>
      <p:graphicFrame>
        <p:nvGraphicFramePr>
          <p:cNvPr id="4" name="Table 3">
            <a:extLst>
              <a:ext uri="{FF2B5EF4-FFF2-40B4-BE49-F238E27FC236}">
                <a16:creationId xmlns:a16="http://schemas.microsoft.com/office/drawing/2014/main" id="{255AF46A-7B1C-C34B-C325-ECCB82E5BCA3}"/>
              </a:ext>
            </a:extLst>
          </p:cNvPr>
          <p:cNvGraphicFramePr>
            <a:graphicFrameLocks noGrp="1"/>
          </p:cNvGraphicFramePr>
          <p:nvPr>
            <p:extLst>
              <p:ext uri="{D42A27DB-BD31-4B8C-83A1-F6EECF244321}">
                <p14:modId xmlns:p14="http://schemas.microsoft.com/office/powerpoint/2010/main" val="2760381899"/>
              </p:ext>
            </p:extLst>
          </p:nvPr>
        </p:nvGraphicFramePr>
        <p:xfrm>
          <a:off x="550506" y="3840366"/>
          <a:ext cx="7664104" cy="1112520"/>
        </p:xfrm>
        <a:graphic>
          <a:graphicData uri="http://schemas.openxmlformats.org/drawingml/2006/table">
            <a:tbl>
              <a:tblPr firstRow="1" bandRow="1">
                <a:tableStyleId>{5C22544A-7EE6-4342-B048-85BDC9FD1C3A}</a:tableStyleId>
              </a:tblPr>
              <a:tblGrid>
                <a:gridCol w="4846258">
                  <a:extLst>
                    <a:ext uri="{9D8B030D-6E8A-4147-A177-3AD203B41FA5}">
                      <a16:colId xmlns:a16="http://schemas.microsoft.com/office/drawing/2014/main" val="3443020504"/>
                    </a:ext>
                  </a:extLst>
                </a:gridCol>
                <a:gridCol w="1324947">
                  <a:extLst>
                    <a:ext uri="{9D8B030D-6E8A-4147-A177-3AD203B41FA5}">
                      <a16:colId xmlns:a16="http://schemas.microsoft.com/office/drawing/2014/main" val="1326545180"/>
                    </a:ext>
                  </a:extLst>
                </a:gridCol>
                <a:gridCol w="1492899">
                  <a:extLst>
                    <a:ext uri="{9D8B030D-6E8A-4147-A177-3AD203B41FA5}">
                      <a16:colId xmlns:a16="http://schemas.microsoft.com/office/drawing/2014/main" val="1184841512"/>
                    </a:ext>
                  </a:extLst>
                </a:gridCol>
              </a:tblGrid>
              <a:tr h="370840">
                <a:tc>
                  <a:txBody>
                    <a:bodyPr/>
                    <a:lstStyle/>
                    <a:p>
                      <a:r>
                        <a:rPr lang="it-IT" dirty="0"/>
                        <a:t>Situazione </a:t>
                      </a:r>
                      <a:r>
                        <a:rPr lang="it-IT" i="1" dirty="0"/>
                        <a:t>ante</a:t>
                      </a:r>
                      <a:r>
                        <a:rPr lang="it-IT" dirty="0"/>
                        <a:t> vendita</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106084318"/>
                  </a:ext>
                </a:extLst>
              </a:tr>
              <a:tr h="370840">
                <a:tc>
                  <a:txBody>
                    <a:bodyPr/>
                    <a:lstStyle/>
                    <a:p>
                      <a:r>
                        <a:rPr lang="it-IT" dirty="0"/>
                        <a:t>Immobilizzazioni materiali</a:t>
                      </a:r>
                    </a:p>
                  </a:txBody>
                  <a:tcPr/>
                </a:tc>
                <a:tc>
                  <a:txBody>
                    <a:bodyPr/>
                    <a:lstStyle/>
                    <a:p>
                      <a:pPr algn="r"/>
                      <a:r>
                        <a:rPr lang="it-IT" dirty="0"/>
                        <a:t>60</a:t>
                      </a:r>
                    </a:p>
                  </a:txBody>
                  <a:tcPr/>
                </a:tc>
                <a:tc>
                  <a:txBody>
                    <a:bodyPr/>
                    <a:lstStyle/>
                    <a:p>
                      <a:pPr algn="r"/>
                      <a:endParaRPr lang="it-IT" dirty="0"/>
                    </a:p>
                  </a:txBody>
                  <a:tcPr/>
                </a:tc>
                <a:extLst>
                  <a:ext uri="{0D108BD9-81ED-4DB2-BD59-A6C34878D82A}">
                    <a16:rowId xmlns:a16="http://schemas.microsoft.com/office/drawing/2014/main" val="850429373"/>
                  </a:ext>
                </a:extLst>
              </a:tr>
              <a:tr h="370840">
                <a:tc>
                  <a:txBody>
                    <a:bodyPr/>
                    <a:lstStyle/>
                    <a:p>
                      <a:r>
                        <a:rPr lang="it-IT" dirty="0"/>
                        <a:t>Patrimonio netto</a:t>
                      </a:r>
                    </a:p>
                  </a:txBody>
                  <a:tcPr/>
                </a:tc>
                <a:tc>
                  <a:txBody>
                    <a:bodyPr/>
                    <a:lstStyle/>
                    <a:p>
                      <a:pPr algn="r"/>
                      <a:endParaRPr lang="it-IT" dirty="0"/>
                    </a:p>
                  </a:txBody>
                  <a:tcPr/>
                </a:tc>
                <a:tc>
                  <a:txBody>
                    <a:bodyPr/>
                    <a:lstStyle/>
                    <a:p>
                      <a:pPr algn="r"/>
                      <a:r>
                        <a:rPr lang="it-IT" dirty="0"/>
                        <a:t>60</a:t>
                      </a:r>
                    </a:p>
                  </a:txBody>
                  <a:tcPr/>
                </a:tc>
                <a:extLst>
                  <a:ext uri="{0D108BD9-81ED-4DB2-BD59-A6C34878D82A}">
                    <a16:rowId xmlns:a16="http://schemas.microsoft.com/office/drawing/2014/main" val="1295364373"/>
                  </a:ext>
                </a:extLst>
              </a:tr>
            </a:tbl>
          </a:graphicData>
        </a:graphic>
      </p:graphicFrame>
      <p:graphicFrame>
        <p:nvGraphicFramePr>
          <p:cNvPr id="5" name="Table 4">
            <a:extLst>
              <a:ext uri="{FF2B5EF4-FFF2-40B4-BE49-F238E27FC236}">
                <a16:creationId xmlns:a16="http://schemas.microsoft.com/office/drawing/2014/main" id="{21BEB806-6A5D-9FB7-1B8A-26B3E76CE6B3}"/>
              </a:ext>
            </a:extLst>
          </p:cNvPr>
          <p:cNvGraphicFramePr>
            <a:graphicFrameLocks noGrp="1"/>
          </p:cNvGraphicFramePr>
          <p:nvPr>
            <p:extLst>
              <p:ext uri="{D42A27DB-BD31-4B8C-83A1-F6EECF244321}">
                <p14:modId xmlns:p14="http://schemas.microsoft.com/office/powerpoint/2010/main" val="2336228057"/>
              </p:ext>
            </p:extLst>
          </p:nvPr>
        </p:nvGraphicFramePr>
        <p:xfrm>
          <a:off x="522514" y="5094945"/>
          <a:ext cx="7692096" cy="1112520"/>
        </p:xfrm>
        <a:graphic>
          <a:graphicData uri="http://schemas.openxmlformats.org/drawingml/2006/table">
            <a:tbl>
              <a:tblPr firstRow="1" bandRow="1">
                <a:tableStyleId>{5C22544A-7EE6-4342-B048-85BDC9FD1C3A}</a:tableStyleId>
              </a:tblPr>
              <a:tblGrid>
                <a:gridCol w="4870580">
                  <a:extLst>
                    <a:ext uri="{9D8B030D-6E8A-4147-A177-3AD203B41FA5}">
                      <a16:colId xmlns:a16="http://schemas.microsoft.com/office/drawing/2014/main" val="3443020504"/>
                    </a:ext>
                  </a:extLst>
                </a:gridCol>
                <a:gridCol w="1343608">
                  <a:extLst>
                    <a:ext uri="{9D8B030D-6E8A-4147-A177-3AD203B41FA5}">
                      <a16:colId xmlns:a16="http://schemas.microsoft.com/office/drawing/2014/main" val="1326545180"/>
                    </a:ext>
                  </a:extLst>
                </a:gridCol>
                <a:gridCol w="1477908">
                  <a:extLst>
                    <a:ext uri="{9D8B030D-6E8A-4147-A177-3AD203B41FA5}">
                      <a16:colId xmlns:a16="http://schemas.microsoft.com/office/drawing/2014/main" val="1184841512"/>
                    </a:ext>
                  </a:extLst>
                </a:gridCol>
              </a:tblGrid>
              <a:tr h="370840">
                <a:tc>
                  <a:txBody>
                    <a:bodyPr/>
                    <a:lstStyle/>
                    <a:p>
                      <a:r>
                        <a:rPr lang="it-IT" dirty="0"/>
                        <a:t>Situazione </a:t>
                      </a:r>
                      <a:r>
                        <a:rPr lang="it-IT" i="1" dirty="0"/>
                        <a:t>ante</a:t>
                      </a:r>
                      <a:r>
                        <a:rPr lang="it-IT" dirty="0"/>
                        <a:t> vendita</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106084318"/>
                  </a:ext>
                </a:extLst>
              </a:tr>
              <a:tr h="370840">
                <a:tc>
                  <a:txBody>
                    <a:bodyPr/>
                    <a:lstStyle/>
                    <a:p>
                      <a:r>
                        <a:rPr lang="it-IT" dirty="0"/>
                        <a:t>Ammortamento Immobilizzazioni materiali</a:t>
                      </a:r>
                    </a:p>
                  </a:txBody>
                  <a:tcPr/>
                </a:tc>
                <a:tc>
                  <a:txBody>
                    <a:bodyPr/>
                    <a:lstStyle/>
                    <a:p>
                      <a:pPr algn="r"/>
                      <a:r>
                        <a:rPr lang="it-IT" dirty="0"/>
                        <a:t>6</a:t>
                      </a:r>
                    </a:p>
                  </a:txBody>
                  <a:tcPr/>
                </a:tc>
                <a:tc>
                  <a:txBody>
                    <a:bodyPr/>
                    <a:lstStyle/>
                    <a:p>
                      <a:pPr algn="r"/>
                      <a:endParaRPr lang="it-IT" dirty="0"/>
                    </a:p>
                  </a:txBody>
                  <a:tcPr/>
                </a:tc>
                <a:extLst>
                  <a:ext uri="{0D108BD9-81ED-4DB2-BD59-A6C34878D82A}">
                    <a16:rowId xmlns:a16="http://schemas.microsoft.com/office/drawing/2014/main" val="850429373"/>
                  </a:ext>
                </a:extLst>
              </a:tr>
              <a:tr h="370840">
                <a:tc>
                  <a:txBody>
                    <a:bodyPr/>
                    <a:lstStyle/>
                    <a:p>
                      <a:r>
                        <a:rPr lang="it-IT" dirty="0"/>
                        <a:t>Fondo Ammortamento</a:t>
                      </a:r>
                    </a:p>
                  </a:txBody>
                  <a:tcPr/>
                </a:tc>
                <a:tc>
                  <a:txBody>
                    <a:bodyPr/>
                    <a:lstStyle/>
                    <a:p>
                      <a:pPr algn="r"/>
                      <a:endParaRPr lang="it-IT" dirty="0"/>
                    </a:p>
                  </a:txBody>
                  <a:tcPr/>
                </a:tc>
                <a:tc>
                  <a:txBody>
                    <a:bodyPr/>
                    <a:lstStyle/>
                    <a:p>
                      <a:pPr algn="r"/>
                      <a:r>
                        <a:rPr lang="it-IT" dirty="0"/>
                        <a:t>6</a:t>
                      </a:r>
                    </a:p>
                  </a:txBody>
                  <a:tcPr/>
                </a:tc>
                <a:extLst>
                  <a:ext uri="{0D108BD9-81ED-4DB2-BD59-A6C34878D82A}">
                    <a16:rowId xmlns:a16="http://schemas.microsoft.com/office/drawing/2014/main" val="1295364373"/>
                  </a:ext>
                </a:extLst>
              </a:tr>
            </a:tbl>
          </a:graphicData>
        </a:graphic>
      </p:graphicFrame>
    </p:spTree>
    <p:extLst>
      <p:ext uri="{BB962C8B-B14F-4D97-AF65-F5344CB8AC3E}">
        <p14:creationId xmlns:p14="http://schemas.microsoft.com/office/powerpoint/2010/main" val="3935513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Riacquisto dei beni venduti.</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284347"/>
            <a:ext cx="7945733" cy="3508653"/>
          </a:xfrm>
          <a:prstGeom prst="rect">
            <a:avLst/>
          </a:prstGeom>
          <a:noFill/>
        </p:spPr>
        <p:txBody>
          <a:bodyPr wrap="square">
            <a:spAutoFit/>
          </a:bodyPr>
          <a:lstStyle/>
          <a:p>
            <a:pPr algn="just"/>
            <a:r>
              <a:rPr lang="en-US" dirty="0"/>
              <a:t>OPZIONE 1 (METODO PATRIMONIALE):</a:t>
            </a:r>
          </a:p>
          <a:p>
            <a:pPr algn="just"/>
            <a:r>
              <a:rPr lang="en-US" dirty="0"/>
              <a:t>Al </a:t>
            </a:r>
            <a:r>
              <a:rPr lang="en-US" dirty="0" err="1"/>
              <a:t>momento</a:t>
            </a:r>
            <a:r>
              <a:rPr lang="en-US" dirty="0"/>
              <a:t> </a:t>
            </a:r>
            <a:r>
              <a:rPr lang="en-US" dirty="0" err="1"/>
              <a:t>della</a:t>
            </a:r>
            <a:r>
              <a:rPr lang="en-US" dirty="0"/>
              <a:t> </a:t>
            </a:r>
            <a:r>
              <a:rPr lang="en-US" dirty="0" err="1"/>
              <a:t>vendita</a:t>
            </a:r>
            <a:r>
              <a:rPr lang="en-US" dirty="0"/>
              <a:t> </a:t>
            </a:r>
            <a:r>
              <a:rPr lang="en-US" dirty="0" err="1"/>
              <a:t>si</a:t>
            </a:r>
            <a:r>
              <a:rPr lang="en-US" dirty="0"/>
              <a:t> </a:t>
            </a:r>
            <a:r>
              <a:rPr lang="en-US" dirty="0" err="1"/>
              <a:t>rileva</a:t>
            </a:r>
            <a:r>
              <a:rPr lang="en-US" dirty="0"/>
              <a:t> </a:t>
            </a:r>
            <a:r>
              <a:rPr lang="en-US" dirty="0" err="1"/>
              <a:t>quanto</a:t>
            </a:r>
            <a:r>
              <a:rPr lang="en-US" dirty="0"/>
              <a:t> segue.</a:t>
            </a: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sz="1200" dirty="0"/>
          </a:p>
          <a:p>
            <a:pPr algn="just"/>
            <a:r>
              <a:rPr lang="en-US" sz="1200" dirty="0"/>
              <a:t>Nota: </a:t>
            </a:r>
            <a:r>
              <a:rPr lang="en-US" sz="1200" dirty="0" err="1"/>
              <a:t>si</a:t>
            </a:r>
            <a:r>
              <a:rPr lang="en-US" sz="1200" dirty="0"/>
              <a:t> </a:t>
            </a:r>
            <a:r>
              <a:rPr lang="en-US" sz="1200" dirty="0" err="1"/>
              <a:t>prescinde</a:t>
            </a:r>
            <a:r>
              <a:rPr lang="en-US" sz="1200" dirty="0"/>
              <a:t> </a:t>
            </a:r>
            <a:r>
              <a:rPr lang="en-US" sz="1200" dirty="0" err="1"/>
              <a:t>dalla</a:t>
            </a:r>
            <a:r>
              <a:rPr lang="en-US" sz="1200" dirty="0"/>
              <a:t> </a:t>
            </a:r>
            <a:r>
              <a:rPr lang="en-US" sz="1200" dirty="0" err="1"/>
              <a:t>attualizzazione</a:t>
            </a:r>
            <a:r>
              <a:rPr lang="en-US" sz="1200" dirty="0"/>
              <a:t> del </a:t>
            </a:r>
            <a:r>
              <a:rPr lang="en-US" sz="1200" dirty="0" err="1"/>
              <a:t>debito</a:t>
            </a:r>
            <a:r>
              <a:rPr lang="en-US" sz="1200" dirty="0"/>
              <a:t>.</a:t>
            </a:r>
            <a:endParaRPr lang="en-US" dirty="0"/>
          </a:p>
          <a:p>
            <a:pPr algn="just"/>
            <a:endParaRPr lang="en-US" dirty="0"/>
          </a:p>
          <a:p>
            <a:pPr algn="just"/>
            <a:endParaRPr lang="en-US" dirty="0"/>
          </a:p>
          <a:p>
            <a:pPr algn="just"/>
            <a:r>
              <a:rPr lang="en-US" dirty="0"/>
              <a:t>E </a:t>
            </a:r>
            <a:r>
              <a:rPr lang="en-US" dirty="0" err="1"/>
              <a:t>nei</a:t>
            </a:r>
            <a:r>
              <a:rPr lang="en-US" dirty="0"/>
              <a:t> </a:t>
            </a:r>
            <a:r>
              <a:rPr lang="en-US" dirty="0" err="1"/>
              <a:t>tre</a:t>
            </a:r>
            <a:r>
              <a:rPr lang="en-US" dirty="0"/>
              <a:t> anni </a:t>
            </a:r>
            <a:r>
              <a:rPr lang="en-US" dirty="0" err="1"/>
              <a:t>successivi</a:t>
            </a:r>
            <a:r>
              <a:rPr lang="en-US" dirty="0"/>
              <a:t> </a:t>
            </a:r>
            <a:r>
              <a:rPr lang="en-US" dirty="0" err="1"/>
              <a:t>si</a:t>
            </a:r>
            <a:r>
              <a:rPr lang="en-US" dirty="0"/>
              <a:t> </a:t>
            </a:r>
            <a:r>
              <a:rPr lang="en-US" dirty="0" err="1"/>
              <a:t>rileva</a:t>
            </a:r>
            <a:r>
              <a:rPr lang="en-US" dirty="0"/>
              <a:t> </a:t>
            </a:r>
            <a:r>
              <a:rPr lang="en-US" dirty="0" err="1"/>
              <a:t>quanto</a:t>
            </a:r>
            <a:r>
              <a:rPr lang="en-US" dirty="0"/>
              <a:t> segue.</a:t>
            </a:r>
          </a:p>
        </p:txBody>
      </p:sp>
      <p:graphicFrame>
        <p:nvGraphicFramePr>
          <p:cNvPr id="3" name="Table 3">
            <a:extLst>
              <a:ext uri="{FF2B5EF4-FFF2-40B4-BE49-F238E27FC236}">
                <a16:creationId xmlns:a16="http://schemas.microsoft.com/office/drawing/2014/main" id="{00B4659A-E9B8-527C-F45E-9D6D5B6988D4}"/>
              </a:ext>
            </a:extLst>
          </p:cNvPr>
          <p:cNvGraphicFramePr>
            <a:graphicFrameLocks noGrp="1"/>
          </p:cNvGraphicFramePr>
          <p:nvPr>
            <p:extLst>
              <p:ext uri="{D42A27DB-BD31-4B8C-83A1-F6EECF244321}">
                <p14:modId xmlns:p14="http://schemas.microsoft.com/office/powerpoint/2010/main" val="544402257"/>
              </p:ext>
            </p:extLst>
          </p:nvPr>
        </p:nvGraphicFramePr>
        <p:xfrm>
          <a:off x="422413" y="2097871"/>
          <a:ext cx="7945731" cy="1483360"/>
        </p:xfrm>
        <a:graphic>
          <a:graphicData uri="http://schemas.openxmlformats.org/drawingml/2006/table">
            <a:tbl>
              <a:tblPr firstRow="1" bandRow="1">
                <a:tableStyleId>{5C22544A-7EE6-4342-B048-85BDC9FD1C3A}</a:tableStyleId>
              </a:tblPr>
              <a:tblGrid>
                <a:gridCol w="5579707">
                  <a:extLst>
                    <a:ext uri="{9D8B030D-6E8A-4147-A177-3AD203B41FA5}">
                      <a16:colId xmlns:a16="http://schemas.microsoft.com/office/drawing/2014/main" val="2442546024"/>
                    </a:ext>
                  </a:extLst>
                </a:gridCol>
                <a:gridCol w="1156995">
                  <a:extLst>
                    <a:ext uri="{9D8B030D-6E8A-4147-A177-3AD203B41FA5}">
                      <a16:colId xmlns:a16="http://schemas.microsoft.com/office/drawing/2014/main" val="523226390"/>
                    </a:ext>
                  </a:extLst>
                </a:gridCol>
                <a:gridCol w="1209029">
                  <a:extLst>
                    <a:ext uri="{9D8B030D-6E8A-4147-A177-3AD203B41FA5}">
                      <a16:colId xmlns:a16="http://schemas.microsoft.com/office/drawing/2014/main" val="2000174923"/>
                    </a:ext>
                  </a:extLst>
                </a:gridCol>
              </a:tblGrid>
              <a:tr h="370840">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4110712497"/>
                  </a:ext>
                </a:extLst>
              </a:tr>
              <a:tr h="370840">
                <a:tc>
                  <a:txBody>
                    <a:bodyPr/>
                    <a:lstStyle/>
                    <a:p>
                      <a:r>
                        <a:rPr lang="it-IT" dirty="0"/>
                        <a:t>Cassa</a:t>
                      </a:r>
                    </a:p>
                  </a:txBody>
                  <a:tcPr/>
                </a:tc>
                <a:tc>
                  <a:txBody>
                    <a:bodyPr/>
                    <a:lstStyle/>
                    <a:p>
                      <a:pPr algn="r"/>
                      <a:r>
                        <a:rPr lang="it-IT" dirty="0"/>
                        <a:t>100</a:t>
                      </a:r>
                    </a:p>
                  </a:txBody>
                  <a:tcPr/>
                </a:tc>
                <a:tc>
                  <a:txBody>
                    <a:bodyPr/>
                    <a:lstStyle/>
                    <a:p>
                      <a:pPr algn="r"/>
                      <a:endParaRPr lang="it-IT" dirty="0"/>
                    </a:p>
                  </a:txBody>
                  <a:tcPr/>
                </a:tc>
                <a:extLst>
                  <a:ext uri="{0D108BD9-81ED-4DB2-BD59-A6C34878D82A}">
                    <a16:rowId xmlns:a16="http://schemas.microsoft.com/office/drawing/2014/main" val="1779880584"/>
                  </a:ext>
                </a:extLst>
              </a:tr>
              <a:tr h="370840">
                <a:tc>
                  <a:txBody>
                    <a:bodyPr/>
                    <a:lstStyle/>
                    <a:p>
                      <a:r>
                        <a:rPr lang="it-IT" dirty="0"/>
                        <a:t>Debiti</a:t>
                      </a:r>
                    </a:p>
                  </a:txBody>
                  <a:tcPr/>
                </a:tc>
                <a:tc>
                  <a:txBody>
                    <a:bodyPr/>
                    <a:lstStyle/>
                    <a:p>
                      <a:pPr algn="r"/>
                      <a:endParaRPr lang="it-IT" dirty="0"/>
                    </a:p>
                  </a:txBody>
                  <a:tcPr/>
                </a:tc>
                <a:tc>
                  <a:txBody>
                    <a:bodyPr/>
                    <a:lstStyle/>
                    <a:p>
                      <a:pPr algn="r"/>
                      <a:r>
                        <a:rPr lang="it-IT" dirty="0"/>
                        <a:t>70</a:t>
                      </a:r>
                    </a:p>
                  </a:txBody>
                  <a:tcPr/>
                </a:tc>
                <a:extLst>
                  <a:ext uri="{0D108BD9-81ED-4DB2-BD59-A6C34878D82A}">
                    <a16:rowId xmlns:a16="http://schemas.microsoft.com/office/drawing/2014/main" val="1171141503"/>
                  </a:ext>
                </a:extLst>
              </a:tr>
              <a:tr h="370840">
                <a:tc>
                  <a:txBody>
                    <a:bodyPr/>
                    <a:lstStyle/>
                    <a:p>
                      <a:r>
                        <a:rPr lang="it-IT" dirty="0"/>
                        <a:t>Risconti passivi</a:t>
                      </a:r>
                    </a:p>
                  </a:txBody>
                  <a:tcPr/>
                </a:tc>
                <a:tc>
                  <a:txBody>
                    <a:bodyPr/>
                    <a:lstStyle/>
                    <a:p>
                      <a:pPr algn="r"/>
                      <a:endParaRPr lang="it-IT" dirty="0"/>
                    </a:p>
                  </a:txBody>
                  <a:tcPr/>
                </a:tc>
                <a:tc>
                  <a:txBody>
                    <a:bodyPr/>
                    <a:lstStyle/>
                    <a:p>
                      <a:pPr algn="r"/>
                      <a:r>
                        <a:rPr lang="it-IT" dirty="0"/>
                        <a:t>30</a:t>
                      </a:r>
                    </a:p>
                  </a:txBody>
                  <a:tcPr/>
                </a:tc>
                <a:extLst>
                  <a:ext uri="{0D108BD9-81ED-4DB2-BD59-A6C34878D82A}">
                    <a16:rowId xmlns:a16="http://schemas.microsoft.com/office/drawing/2014/main" val="3076320316"/>
                  </a:ext>
                </a:extLst>
              </a:tr>
            </a:tbl>
          </a:graphicData>
        </a:graphic>
      </p:graphicFrame>
      <p:graphicFrame>
        <p:nvGraphicFramePr>
          <p:cNvPr id="4" name="Table 3">
            <a:extLst>
              <a:ext uri="{FF2B5EF4-FFF2-40B4-BE49-F238E27FC236}">
                <a16:creationId xmlns:a16="http://schemas.microsoft.com/office/drawing/2014/main" id="{BAE769B4-1C8C-5590-24CC-540F758DF41B}"/>
              </a:ext>
            </a:extLst>
          </p:cNvPr>
          <p:cNvGraphicFramePr>
            <a:graphicFrameLocks noGrp="1"/>
          </p:cNvGraphicFramePr>
          <p:nvPr>
            <p:extLst>
              <p:ext uri="{D42A27DB-BD31-4B8C-83A1-F6EECF244321}">
                <p14:modId xmlns:p14="http://schemas.microsoft.com/office/powerpoint/2010/main" val="1720412482"/>
              </p:ext>
            </p:extLst>
          </p:nvPr>
        </p:nvGraphicFramePr>
        <p:xfrm>
          <a:off x="468435" y="4754850"/>
          <a:ext cx="7917738" cy="1112520"/>
        </p:xfrm>
        <a:graphic>
          <a:graphicData uri="http://schemas.openxmlformats.org/drawingml/2006/table">
            <a:tbl>
              <a:tblPr firstRow="1" bandRow="1">
                <a:tableStyleId>{5C22544A-7EE6-4342-B048-85BDC9FD1C3A}</a:tableStyleId>
              </a:tblPr>
              <a:tblGrid>
                <a:gridCol w="5495731">
                  <a:extLst>
                    <a:ext uri="{9D8B030D-6E8A-4147-A177-3AD203B41FA5}">
                      <a16:colId xmlns:a16="http://schemas.microsoft.com/office/drawing/2014/main" val="3443020504"/>
                    </a:ext>
                  </a:extLst>
                </a:gridCol>
                <a:gridCol w="1231641">
                  <a:extLst>
                    <a:ext uri="{9D8B030D-6E8A-4147-A177-3AD203B41FA5}">
                      <a16:colId xmlns:a16="http://schemas.microsoft.com/office/drawing/2014/main" val="1326545180"/>
                    </a:ext>
                  </a:extLst>
                </a:gridCol>
                <a:gridCol w="1190366">
                  <a:extLst>
                    <a:ext uri="{9D8B030D-6E8A-4147-A177-3AD203B41FA5}">
                      <a16:colId xmlns:a16="http://schemas.microsoft.com/office/drawing/2014/main" val="1184841512"/>
                    </a:ext>
                  </a:extLst>
                </a:gridCol>
              </a:tblGrid>
              <a:tr h="370840">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106084318"/>
                  </a:ext>
                </a:extLst>
              </a:tr>
              <a:tr h="370840">
                <a:tc>
                  <a:txBody>
                    <a:bodyPr/>
                    <a:lstStyle/>
                    <a:p>
                      <a:r>
                        <a:rPr lang="it-IT" dirty="0"/>
                        <a:t>Risconti passivi</a:t>
                      </a:r>
                    </a:p>
                  </a:txBody>
                  <a:tcPr/>
                </a:tc>
                <a:tc>
                  <a:txBody>
                    <a:bodyPr/>
                    <a:lstStyle/>
                    <a:p>
                      <a:pPr algn="r"/>
                      <a:r>
                        <a:rPr lang="it-IT" dirty="0"/>
                        <a:t>10</a:t>
                      </a:r>
                    </a:p>
                  </a:txBody>
                  <a:tcPr/>
                </a:tc>
                <a:tc>
                  <a:txBody>
                    <a:bodyPr/>
                    <a:lstStyle/>
                    <a:p>
                      <a:pPr algn="r"/>
                      <a:endParaRPr lang="it-IT" dirty="0"/>
                    </a:p>
                  </a:txBody>
                  <a:tcPr/>
                </a:tc>
                <a:extLst>
                  <a:ext uri="{0D108BD9-81ED-4DB2-BD59-A6C34878D82A}">
                    <a16:rowId xmlns:a16="http://schemas.microsoft.com/office/drawing/2014/main" val="850429373"/>
                  </a:ext>
                </a:extLst>
              </a:tr>
              <a:tr h="370840">
                <a:tc>
                  <a:txBody>
                    <a:bodyPr/>
                    <a:lstStyle/>
                    <a:p>
                      <a:r>
                        <a:rPr lang="it-IT" dirty="0"/>
                        <a:t>Ricavi</a:t>
                      </a:r>
                    </a:p>
                  </a:txBody>
                  <a:tcPr/>
                </a:tc>
                <a:tc>
                  <a:txBody>
                    <a:bodyPr/>
                    <a:lstStyle/>
                    <a:p>
                      <a:pPr algn="r"/>
                      <a:endParaRPr lang="it-IT" dirty="0"/>
                    </a:p>
                  </a:txBody>
                  <a:tcPr/>
                </a:tc>
                <a:tc>
                  <a:txBody>
                    <a:bodyPr/>
                    <a:lstStyle/>
                    <a:p>
                      <a:pPr algn="r"/>
                      <a:r>
                        <a:rPr lang="it-IT" dirty="0"/>
                        <a:t>10</a:t>
                      </a:r>
                    </a:p>
                  </a:txBody>
                  <a:tcPr/>
                </a:tc>
                <a:extLst>
                  <a:ext uri="{0D108BD9-81ED-4DB2-BD59-A6C34878D82A}">
                    <a16:rowId xmlns:a16="http://schemas.microsoft.com/office/drawing/2014/main" val="1295364373"/>
                  </a:ext>
                </a:extLst>
              </a:tr>
            </a:tbl>
          </a:graphicData>
        </a:graphic>
      </p:graphicFrame>
    </p:spTree>
    <p:extLst>
      <p:ext uri="{BB962C8B-B14F-4D97-AF65-F5344CB8AC3E}">
        <p14:creationId xmlns:p14="http://schemas.microsoft.com/office/powerpoint/2010/main" val="720601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Riacquisto dei beni venduti.</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094234"/>
            <a:ext cx="7945733" cy="3693319"/>
          </a:xfrm>
          <a:prstGeom prst="rect">
            <a:avLst/>
          </a:prstGeom>
          <a:noFill/>
        </p:spPr>
        <p:txBody>
          <a:bodyPr wrap="square">
            <a:spAutoFit/>
          </a:bodyPr>
          <a:lstStyle/>
          <a:p>
            <a:pPr algn="just"/>
            <a:r>
              <a:rPr lang="en-US" dirty="0"/>
              <a:t>OPZIONE 2 (METODO REDDITUALE):</a:t>
            </a:r>
          </a:p>
          <a:p>
            <a:pPr algn="just"/>
            <a:endParaRPr lang="en-US" dirty="0"/>
          </a:p>
          <a:p>
            <a:pPr algn="just"/>
            <a:r>
              <a:rPr lang="en-US" dirty="0"/>
              <a:t>Al </a:t>
            </a:r>
            <a:r>
              <a:rPr lang="en-US" dirty="0" err="1"/>
              <a:t>momento</a:t>
            </a:r>
            <a:r>
              <a:rPr lang="en-US" dirty="0"/>
              <a:t> </a:t>
            </a:r>
            <a:r>
              <a:rPr lang="en-US" dirty="0" err="1"/>
              <a:t>della</a:t>
            </a:r>
            <a:r>
              <a:rPr lang="en-US" dirty="0"/>
              <a:t> </a:t>
            </a:r>
            <a:r>
              <a:rPr lang="en-US" dirty="0" err="1"/>
              <a:t>vendita</a:t>
            </a:r>
            <a:r>
              <a:rPr lang="en-US" dirty="0"/>
              <a:t> </a:t>
            </a:r>
            <a:r>
              <a:rPr lang="en-US" dirty="0" err="1"/>
              <a:t>si</a:t>
            </a:r>
            <a:r>
              <a:rPr lang="en-US" dirty="0"/>
              <a:t> </a:t>
            </a:r>
            <a:r>
              <a:rPr lang="en-US" dirty="0" err="1"/>
              <a:t>rileva</a:t>
            </a:r>
            <a:r>
              <a:rPr lang="en-US" dirty="0"/>
              <a:t> </a:t>
            </a:r>
            <a:r>
              <a:rPr lang="en-US" dirty="0" err="1"/>
              <a:t>quanto</a:t>
            </a:r>
            <a:r>
              <a:rPr lang="en-US" dirty="0"/>
              <a:t> segue.</a:t>
            </a: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sz="1200" dirty="0"/>
          </a:p>
          <a:p>
            <a:pPr algn="just"/>
            <a:endParaRPr lang="en-US" sz="1200" dirty="0"/>
          </a:p>
          <a:p>
            <a:pPr algn="just"/>
            <a:endParaRPr lang="en-US" sz="1200" dirty="0"/>
          </a:p>
          <a:p>
            <a:pPr algn="just"/>
            <a:endParaRPr lang="en-US" sz="1200" dirty="0"/>
          </a:p>
          <a:p>
            <a:pPr algn="just"/>
            <a:endParaRPr lang="en-US" sz="1200" dirty="0"/>
          </a:p>
          <a:p>
            <a:pPr algn="just"/>
            <a:r>
              <a:rPr lang="en-US" sz="1200" dirty="0"/>
              <a:t>Nota: </a:t>
            </a:r>
            <a:r>
              <a:rPr lang="en-US" sz="1200" dirty="0" err="1"/>
              <a:t>si</a:t>
            </a:r>
            <a:r>
              <a:rPr lang="en-US" sz="1200" dirty="0"/>
              <a:t> </a:t>
            </a:r>
            <a:r>
              <a:rPr lang="en-US" sz="1200" dirty="0" err="1"/>
              <a:t>prescinde</a:t>
            </a:r>
            <a:r>
              <a:rPr lang="en-US" sz="1200" dirty="0"/>
              <a:t> </a:t>
            </a:r>
            <a:r>
              <a:rPr lang="en-US" sz="1200" dirty="0" err="1"/>
              <a:t>dalla</a:t>
            </a:r>
            <a:r>
              <a:rPr lang="en-US" sz="1200" dirty="0"/>
              <a:t> </a:t>
            </a:r>
            <a:r>
              <a:rPr lang="en-US" sz="1200" dirty="0" err="1"/>
              <a:t>attualizzazione</a:t>
            </a:r>
            <a:r>
              <a:rPr lang="en-US" sz="1200" dirty="0"/>
              <a:t> del </a:t>
            </a:r>
            <a:r>
              <a:rPr lang="en-US" sz="1200" dirty="0" err="1"/>
              <a:t>debito</a:t>
            </a:r>
            <a:r>
              <a:rPr lang="en-US" sz="1200" dirty="0"/>
              <a:t>.</a:t>
            </a:r>
            <a:endParaRPr lang="en-US" dirty="0"/>
          </a:p>
        </p:txBody>
      </p:sp>
      <p:graphicFrame>
        <p:nvGraphicFramePr>
          <p:cNvPr id="3" name="Table 3">
            <a:extLst>
              <a:ext uri="{FF2B5EF4-FFF2-40B4-BE49-F238E27FC236}">
                <a16:creationId xmlns:a16="http://schemas.microsoft.com/office/drawing/2014/main" id="{00B4659A-E9B8-527C-F45E-9D6D5B6988D4}"/>
              </a:ext>
            </a:extLst>
          </p:cNvPr>
          <p:cNvGraphicFramePr>
            <a:graphicFrameLocks noGrp="1"/>
          </p:cNvGraphicFramePr>
          <p:nvPr>
            <p:extLst>
              <p:ext uri="{D42A27DB-BD31-4B8C-83A1-F6EECF244321}">
                <p14:modId xmlns:p14="http://schemas.microsoft.com/office/powerpoint/2010/main" val="1391984614"/>
              </p:ext>
            </p:extLst>
          </p:nvPr>
        </p:nvGraphicFramePr>
        <p:xfrm>
          <a:off x="512943" y="2061664"/>
          <a:ext cx="7945731" cy="1097280"/>
        </p:xfrm>
        <a:graphic>
          <a:graphicData uri="http://schemas.openxmlformats.org/drawingml/2006/table">
            <a:tbl>
              <a:tblPr firstRow="1" bandRow="1">
                <a:tableStyleId>{5C22544A-7EE6-4342-B048-85BDC9FD1C3A}</a:tableStyleId>
              </a:tblPr>
              <a:tblGrid>
                <a:gridCol w="5579707">
                  <a:extLst>
                    <a:ext uri="{9D8B030D-6E8A-4147-A177-3AD203B41FA5}">
                      <a16:colId xmlns:a16="http://schemas.microsoft.com/office/drawing/2014/main" val="2442546024"/>
                    </a:ext>
                  </a:extLst>
                </a:gridCol>
                <a:gridCol w="1156995">
                  <a:extLst>
                    <a:ext uri="{9D8B030D-6E8A-4147-A177-3AD203B41FA5}">
                      <a16:colId xmlns:a16="http://schemas.microsoft.com/office/drawing/2014/main" val="523226390"/>
                    </a:ext>
                  </a:extLst>
                </a:gridCol>
                <a:gridCol w="1209029">
                  <a:extLst>
                    <a:ext uri="{9D8B030D-6E8A-4147-A177-3AD203B41FA5}">
                      <a16:colId xmlns:a16="http://schemas.microsoft.com/office/drawing/2014/main" val="2000174923"/>
                    </a:ext>
                  </a:extLst>
                </a:gridCol>
              </a:tblGrid>
              <a:tr h="290344">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4110712497"/>
                  </a:ext>
                </a:extLst>
              </a:tr>
              <a:tr h="290344">
                <a:tc>
                  <a:txBody>
                    <a:bodyPr/>
                    <a:lstStyle/>
                    <a:p>
                      <a:r>
                        <a:rPr lang="it-IT" dirty="0"/>
                        <a:t>Cassa</a:t>
                      </a:r>
                    </a:p>
                  </a:txBody>
                  <a:tcPr/>
                </a:tc>
                <a:tc>
                  <a:txBody>
                    <a:bodyPr/>
                    <a:lstStyle/>
                    <a:p>
                      <a:pPr algn="r"/>
                      <a:r>
                        <a:rPr lang="it-IT" dirty="0"/>
                        <a:t>100</a:t>
                      </a:r>
                    </a:p>
                  </a:txBody>
                  <a:tcPr/>
                </a:tc>
                <a:tc>
                  <a:txBody>
                    <a:bodyPr/>
                    <a:lstStyle/>
                    <a:p>
                      <a:pPr algn="r"/>
                      <a:endParaRPr lang="it-IT" dirty="0"/>
                    </a:p>
                  </a:txBody>
                  <a:tcPr/>
                </a:tc>
                <a:extLst>
                  <a:ext uri="{0D108BD9-81ED-4DB2-BD59-A6C34878D82A}">
                    <a16:rowId xmlns:a16="http://schemas.microsoft.com/office/drawing/2014/main" val="1779880584"/>
                  </a:ext>
                </a:extLst>
              </a:tr>
              <a:tr h="290344">
                <a:tc>
                  <a:txBody>
                    <a:bodyPr/>
                    <a:lstStyle/>
                    <a:p>
                      <a:r>
                        <a:rPr lang="it-IT" dirty="0"/>
                        <a:t>Ricavi</a:t>
                      </a:r>
                    </a:p>
                  </a:txBody>
                  <a:tcPr/>
                </a:tc>
                <a:tc>
                  <a:txBody>
                    <a:bodyPr/>
                    <a:lstStyle/>
                    <a:p>
                      <a:pPr algn="r"/>
                      <a:endParaRPr lang="it-IT" dirty="0"/>
                    </a:p>
                  </a:txBody>
                  <a:tcPr/>
                </a:tc>
                <a:tc>
                  <a:txBody>
                    <a:bodyPr/>
                    <a:lstStyle/>
                    <a:p>
                      <a:pPr algn="r"/>
                      <a:r>
                        <a:rPr lang="it-IT" dirty="0"/>
                        <a:t>100</a:t>
                      </a:r>
                    </a:p>
                  </a:txBody>
                  <a:tcPr/>
                </a:tc>
                <a:extLst>
                  <a:ext uri="{0D108BD9-81ED-4DB2-BD59-A6C34878D82A}">
                    <a16:rowId xmlns:a16="http://schemas.microsoft.com/office/drawing/2014/main" val="1171141503"/>
                  </a:ext>
                </a:extLst>
              </a:tr>
            </a:tbl>
          </a:graphicData>
        </a:graphic>
      </p:graphicFrame>
      <p:graphicFrame>
        <p:nvGraphicFramePr>
          <p:cNvPr id="4" name="Table 3">
            <a:extLst>
              <a:ext uri="{FF2B5EF4-FFF2-40B4-BE49-F238E27FC236}">
                <a16:creationId xmlns:a16="http://schemas.microsoft.com/office/drawing/2014/main" id="{BAE769B4-1C8C-5590-24CC-540F758DF41B}"/>
              </a:ext>
            </a:extLst>
          </p:cNvPr>
          <p:cNvGraphicFramePr>
            <a:graphicFrameLocks noGrp="1"/>
          </p:cNvGraphicFramePr>
          <p:nvPr>
            <p:extLst>
              <p:ext uri="{D42A27DB-BD31-4B8C-83A1-F6EECF244321}">
                <p14:modId xmlns:p14="http://schemas.microsoft.com/office/powerpoint/2010/main" val="1472984923"/>
              </p:ext>
            </p:extLst>
          </p:nvPr>
        </p:nvGraphicFramePr>
        <p:xfrm>
          <a:off x="531806" y="4917805"/>
          <a:ext cx="7917738" cy="1112520"/>
        </p:xfrm>
        <a:graphic>
          <a:graphicData uri="http://schemas.openxmlformats.org/drawingml/2006/table">
            <a:tbl>
              <a:tblPr firstRow="1" bandRow="1">
                <a:tableStyleId>{5C22544A-7EE6-4342-B048-85BDC9FD1C3A}</a:tableStyleId>
              </a:tblPr>
              <a:tblGrid>
                <a:gridCol w="5495731">
                  <a:extLst>
                    <a:ext uri="{9D8B030D-6E8A-4147-A177-3AD203B41FA5}">
                      <a16:colId xmlns:a16="http://schemas.microsoft.com/office/drawing/2014/main" val="3443020504"/>
                    </a:ext>
                  </a:extLst>
                </a:gridCol>
                <a:gridCol w="1231641">
                  <a:extLst>
                    <a:ext uri="{9D8B030D-6E8A-4147-A177-3AD203B41FA5}">
                      <a16:colId xmlns:a16="http://schemas.microsoft.com/office/drawing/2014/main" val="1326545180"/>
                    </a:ext>
                  </a:extLst>
                </a:gridCol>
                <a:gridCol w="1190366">
                  <a:extLst>
                    <a:ext uri="{9D8B030D-6E8A-4147-A177-3AD203B41FA5}">
                      <a16:colId xmlns:a16="http://schemas.microsoft.com/office/drawing/2014/main" val="1184841512"/>
                    </a:ext>
                  </a:extLst>
                </a:gridCol>
              </a:tblGrid>
              <a:tr h="370840">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106084318"/>
                  </a:ext>
                </a:extLst>
              </a:tr>
              <a:tr h="370840">
                <a:tc>
                  <a:txBody>
                    <a:bodyPr/>
                    <a:lstStyle/>
                    <a:p>
                      <a:r>
                        <a:rPr lang="it-IT" dirty="0"/>
                        <a:t>Ricavi</a:t>
                      </a:r>
                    </a:p>
                  </a:txBody>
                  <a:tcPr/>
                </a:tc>
                <a:tc>
                  <a:txBody>
                    <a:bodyPr/>
                    <a:lstStyle/>
                    <a:p>
                      <a:pPr algn="r"/>
                      <a:r>
                        <a:rPr lang="it-IT" dirty="0"/>
                        <a:t>30</a:t>
                      </a:r>
                    </a:p>
                  </a:txBody>
                  <a:tcPr/>
                </a:tc>
                <a:tc>
                  <a:txBody>
                    <a:bodyPr/>
                    <a:lstStyle/>
                    <a:p>
                      <a:pPr algn="r"/>
                      <a:endParaRPr lang="it-IT" dirty="0"/>
                    </a:p>
                  </a:txBody>
                  <a:tcPr/>
                </a:tc>
                <a:extLst>
                  <a:ext uri="{0D108BD9-81ED-4DB2-BD59-A6C34878D82A}">
                    <a16:rowId xmlns:a16="http://schemas.microsoft.com/office/drawing/2014/main" val="850429373"/>
                  </a:ext>
                </a:extLst>
              </a:tr>
              <a:tr h="370840">
                <a:tc>
                  <a:txBody>
                    <a:bodyPr/>
                    <a:lstStyle/>
                    <a:p>
                      <a:r>
                        <a:rPr lang="it-IT" dirty="0"/>
                        <a:t>Risconti passivi</a:t>
                      </a:r>
                    </a:p>
                  </a:txBody>
                  <a:tcPr/>
                </a:tc>
                <a:tc>
                  <a:txBody>
                    <a:bodyPr/>
                    <a:lstStyle/>
                    <a:p>
                      <a:pPr algn="r"/>
                      <a:endParaRPr lang="it-IT" dirty="0"/>
                    </a:p>
                  </a:txBody>
                  <a:tcPr/>
                </a:tc>
                <a:tc>
                  <a:txBody>
                    <a:bodyPr/>
                    <a:lstStyle/>
                    <a:p>
                      <a:pPr algn="r"/>
                      <a:r>
                        <a:rPr lang="it-IT" dirty="0"/>
                        <a:t>30</a:t>
                      </a:r>
                    </a:p>
                  </a:txBody>
                  <a:tcPr/>
                </a:tc>
                <a:extLst>
                  <a:ext uri="{0D108BD9-81ED-4DB2-BD59-A6C34878D82A}">
                    <a16:rowId xmlns:a16="http://schemas.microsoft.com/office/drawing/2014/main" val="1295364373"/>
                  </a:ext>
                </a:extLst>
              </a:tr>
            </a:tbl>
          </a:graphicData>
        </a:graphic>
      </p:graphicFrame>
      <p:graphicFrame>
        <p:nvGraphicFramePr>
          <p:cNvPr id="2" name="Table 3">
            <a:extLst>
              <a:ext uri="{FF2B5EF4-FFF2-40B4-BE49-F238E27FC236}">
                <a16:creationId xmlns:a16="http://schemas.microsoft.com/office/drawing/2014/main" id="{016862D3-4B1A-4A4D-8081-5B5883C9CB34}"/>
              </a:ext>
            </a:extLst>
          </p:cNvPr>
          <p:cNvGraphicFramePr>
            <a:graphicFrameLocks noGrp="1"/>
          </p:cNvGraphicFramePr>
          <p:nvPr>
            <p:extLst>
              <p:ext uri="{D42A27DB-BD31-4B8C-83A1-F6EECF244321}">
                <p14:modId xmlns:p14="http://schemas.microsoft.com/office/powerpoint/2010/main" val="2157643648"/>
              </p:ext>
            </p:extLst>
          </p:nvPr>
        </p:nvGraphicFramePr>
        <p:xfrm>
          <a:off x="511439" y="3372894"/>
          <a:ext cx="7945731" cy="1097280"/>
        </p:xfrm>
        <a:graphic>
          <a:graphicData uri="http://schemas.openxmlformats.org/drawingml/2006/table">
            <a:tbl>
              <a:tblPr firstRow="1" bandRow="1">
                <a:tableStyleId>{5C22544A-7EE6-4342-B048-85BDC9FD1C3A}</a:tableStyleId>
              </a:tblPr>
              <a:tblGrid>
                <a:gridCol w="5579707">
                  <a:extLst>
                    <a:ext uri="{9D8B030D-6E8A-4147-A177-3AD203B41FA5}">
                      <a16:colId xmlns:a16="http://schemas.microsoft.com/office/drawing/2014/main" val="2442546024"/>
                    </a:ext>
                  </a:extLst>
                </a:gridCol>
                <a:gridCol w="1156995">
                  <a:extLst>
                    <a:ext uri="{9D8B030D-6E8A-4147-A177-3AD203B41FA5}">
                      <a16:colId xmlns:a16="http://schemas.microsoft.com/office/drawing/2014/main" val="523226390"/>
                    </a:ext>
                  </a:extLst>
                </a:gridCol>
                <a:gridCol w="1209029">
                  <a:extLst>
                    <a:ext uri="{9D8B030D-6E8A-4147-A177-3AD203B41FA5}">
                      <a16:colId xmlns:a16="http://schemas.microsoft.com/office/drawing/2014/main" val="2000174923"/>
                    </a:ext>
                  </a:extLst>
                </a:gridCol>
              </a:tblGrid>
              <a:tr h="290344">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4110712497"/>
                  </a:ext>
                </a:extLst>
              </a:tr>
              <a:tr h="290344">
                <a:tc>
                  <a:txBody>
                    <a:bodyPr/>
                    <a:lstStyle/>
                    <a:p>
                      <a:r>
                        <a:rPr lang="it-IT" dirty="0"/>
                        <a:t>Ricavo</a:t>
                      </a:r>
                    </a:p>
                  </a:txBody>
                  <a:tcPr/>
                </a:tc>
                <a:tc>
                  <a:txBody>
                    <a:bodyPr/>
                    <a:lstStyle/>
                    <a:p>
                      <a:pPr algn="r"/>
                      <a:r>
                        <a:rPr lang="it-IT" dirty="0"/>
                        <a:t>70</a:t>
                      </a:r>
                    </a:p>
                  </a:txBody>
                  <a:tcPr/>
                </a:tc>
                <a:tc>
                  <a:txBody>
                    <a:bodyPr/>
                    <a:lstStyle/>
                    <a:p>
                      <a:pPr algn="r"/>
                      <a:endParaRPr lang="it-IT" dirty="0"/>
                    </a:p>
                  </a:txBody>
                  <a:tcPr/>
                </a:tc>
                <a:extLst>
                  <a:ext uri="{0D108BD9-81ED-4DB2-BD59-A6C34878D82A}">
                    <a16:rowId xmlns:a16="http://schemas.microsoft.com/office/drawing/2014/main" val="1779880584"/>
                  </a:ext>
                </a:extLst>
              </a:tr>
              <a:tr h="290344">
                <a:tc>
                  <a:txBody>
                    <a:bodyPr/>
                    <a:lstStyle/>
                    <a:p>
                      <a:r>
                        <a:rPr lang="it-IT" dirty="0"/>
                        <a:t>Debito</a:t>
                      </a:r>
                    </a:p>
                  </a:txBody>
                  <a:tcPr/>
                </a:tc>
                <a:tc>
                  <a:txBody>
                    <a:bodyPr/>
                    <a:lstStyle/>
                    <a:p>
                      <a:pPr algn="r"/>
                      <a:endParaRPr lang="it-IT" dirty="0"/>
                    </a:p>
                  </a:txBody>
                  <a:tcPr/>
                </a:tc>
                <a:tc>
                  <a:txBody>
                    <a:bodyPr/>
                    <a:lstStyle/>
                    <a:p>
                      <a:pPr algn="r"/>
                      <a:r>
                        <a:rPr lang="it-IT" dirty="0"/>
                        <a:t>70</a:t>
                      </a:r>
                    </a:p>
                  </a:txBody>
                  <a:tcPr/>
                </a:tc>
                <a:extLst>
                  <a:ext uri="{0D108BD9-81ED-4DB2-BD59-A6C34878D82A}">
                    <a16:rowId xmlns:a16="http://schemas.microsoft.com/office/drawing/2014/main" val="1171141503"/>
                  </a:ext>
                </a:extLst>
              </a:tr>
            </a:tbl>
          </a:graphicData>
        </a:graphic>
      </p:graphicFrame>
    </p:spTree>
    <p:extLst>
      <p:ext uri="{BB962C8B-B14F-4D97-AF65-F5344CB8AC3E}">
        <p14:creationId xmlns:p14="http://schemas.microsoft.com/office/powerpoint/2010/main" val="126067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Riacquisto dei beni venduti.</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601218"/>
            <a:ext cx="7945733" cy="923330"/>
          </a:xfrm>
          <a:prstGeom prst="rect">
            <a:avLst/>
          </a:prstGeom>
          <a:noFill/>
        </p:spPr>
        <p:txBody>
          <a:bodyPr wrap="square">
            <a:spAutoFit/>
          </a:bodyPr>
          <a:lstStyle/>
          <a:p>
            <a:pPr algn="just"/>
            <a:r>
              <a:rPr lang="en-US" dirty="0"/>
              <a:t>OPZIONE 2 (METODO REDDITUALE): segue</a:t>
            </a:r>
          </a:p>
          <a:p>
            <a:pPr algn="just"/>
            <a:endParaRPr lang="en-US" dirty="0"/>
          </a:p>
          <a:p>
            <a:pPr algn="just"/>
            <a:r>
              <a:rPr lang="en-US" dirty="0"/>
              <a:t>E al </a:t>
            </a:r>
            <a:r>
              <a:rPr lang="en-US" dirty="0" err="1"/>
              <a:t>termine</a:t>
            </a:r>
            <a:r>
              <a:rPr lang="en-US" dirty="0"/>
              <a:t> </a:t>
            </a:r>
            <a:r>
              <a:rPr lang="en-US" dirty="0" err="1"/>
              <a:t>dei</a:t>
            </a:r>
            <a:r>
              <a:rPr lang="en-US" dirty="0"/>
              <a:t> </a:t>
            </a:r>
            <a:r>
              <a:rPr lang="en-US" dirty="0" err="1"/>
              <a:t>tre</a:t>
            </a:r>
            <a:r>
              <a:rPr lang="en-US" dirty="0"/>
              <a:t> </a:t>
            </a:r>
            <a:r>
              <a:rPr lang="en-US" dirty="0" err="1"/>
              <a:t>esercizi</a:t>
            </a:r>
            <a:r>
              <a:rPr lang="en-US" dirty="0"/>
              <a:t> </a:t>
            </a:r>
            <a:r>
              <a:rPr lang="en-US" dirty="0" err="1"/>
              <a:t>successivi</a:t>
            </a:r>
            <a:r>
              <a:rPr lang="en-US" dirty="0"/>
              <a:t> </a:t>
            </a:r>
            <a:r>
              <a:rPr lang="en-US" dirty="0" err="1"/>
              <a:t>si</a:t>
            </a:r>
            <a:r>
              <a:rPr lang="en-US" dirty="0"/>
              <a:t> </a:t>
            </a:r>
            <a:r>
              <a:rPr lang="en-US" dirty="0" err="1"/>
              <a:t>rileva</a:t>
            </a:r>
            <a:r>
              <a:rPr lang="en-US" dirty="0"/>
              <a:t> </a:t>
            </a:r>
            <a:r>
              <a:rPr lang="en-US" dirty="0" err="1"/>
              <a:t>quanto</a:t>
            </a:r>
            <a:r>
              <a:rPr lang="en-US" dirty="0"/>
              <a:t> segue.</a:t>
            </a:r>
          </a:p>
        </p:txBody>
      </p:sp>
      <p:graphicFrame>
        <p:nvGraphicFramePr>
          <p:cNvPr id="4" name="Table 3">
            <a:extLst>
              <a:ext uri="{FF2B5EF4-FFF2-40B4-BE49-F238E27FC236}">
                <a16:creationId xmlns:a16="http://schemas.microsoft.com/office/drawing/2014/main" id="{BAE769B4-1C8C-5590-24CC-540F758DF41B}"/>
              </a:ext>
            </a:extLst>
          </p:cNvPr>
          <p:cNvGraphicFramePr>
            <a:graphicFrameLocks noGrp="1"/>
          </p:cNvGraphicFramePr>
          <p:nvPr>
            <p:extLst>
              <p:ext uri="{D42A27DB-BD31-4B8C-83A1-F6EECF244321}">
                <p14:modId xmlns:p14="http://schemas.microsoft.com/office/powerpoint/2010/main" val="3891488295"/>
              </p:ext>
            </p:extLst>
          </p:nvPr>
        </p:nvGraphicFramePr>
        <p:xfrm>
          <a:off x="503893" y="2582008"/>
          <a:ext cx="7917738" cy="1112520"/>
        </p:xfrm>
        <a:graphic>
          <a:graphicData uri="http://schemas.openxmlformats.org/drawingml/2006/table">
            <a:tbl>
              <a:tblPr firstRow="1" bandRow="1">
                <a:tableStyleId>{5C22544A-7EE6-4342-B048-85BDC9FD1C3A}</a:tableStyleId>
              </a:tblPr>
              <a:tblGrid>
                <a:gridCol w="5495731">
                  <a:extLst>
                    <a:ext uri="{9D8B030D-6E8A-4147-A177-3AD203B41FA5}">
                      <a16:colId xmlns:a16="http://schemas.microsoft.com/office/drawing/2014/main" val="3443020504"/>
                    </a:ext>
                  </a:extLst>
                </a:gridCol>
                <a:gridCol w="1231641">
                  <a:extLst>
                    <a:ext uri="{9D8B030D-6E8A-4147-A177-3AD203B41FA5}">
                      <a16:colId xmlns:a16="http://schemas.microsoft.com/office/drawing/2014/main" val="1326545180"/>
                    </a:ext>
                  </a:extLst>
                </a:gridCol>
                <a:gridCol w="1190366">
                  <a:extLst>
                    <a:ext uri="{9D8B030D-6E8A-4147-A177-3AD203B41FA5}">
                      <a16:colId xmlns:a16="http://schemas.microsoft.com/office/drawing/2014/main" val="1184841512"/>
                    </a:ext>
                  </a:extLst>
                </a:gridCol>
              </a:tblGrid>
              <a:tr h="370840">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106084318"/>
                  </a:ext>
                </a:extLst>
              </a:tr>
              <a:tr h="370840">
                <a:tc>
                  <a:txBody>
                    <a:bodyPr/>
                    <a:lstStyle/>
                    <a:p>
                      <a:r>
                        <a:rPr lang="it-IT" dirty="0"/>
                        <a:t>Risconti passivi</a:t>
                      </a:r>
                    </a:p>
                  </a:txBody>
                  <a:tcPr/>
                </a:tc>
                <a:tc>
                  <a:txBody>
                    <a:bodyPr/>
                    <a:lstStyle/>
                    <a:p>
                      <a:pPr algn="r"/>
                      <a:r>
                        <a:rPr lang="it-IT" dirty="0"/>
                        <a:t>10</a:t>
                      </a:r>
                    </a:p>
                  </a:txBody>
                  <a:tcPr/>
                </a:tc>
                <a:tc>
                  <a:txBody>
                    <a:bodyPr/>
                    <a:lstStyle/>
                    <a:p>
                      <a:pPr algn="r"/>
                      <a:endParaRPr lang="it-IT" dirty="0"/>
                    </a:p>
                  </a:txBody>
                  <a:tcPr/>
                </a:tc>
                <a:extLst>
                  <a:ext uri="{0D108BD9-81ED-4DB2-BD59-A6C34878D82A}">
                    <a16:rowId xmlns:a16="http://schemas.microsoft.com/office/drawing/2014/main" val="850429373"/>
                  </a:ext>
                </a:extLst>
              </a:tr>
              <a:tr h="370840">
                <a:tc>
                  <a:txBody>
                    <a:bodyPr/>
                    <a:lstStyle/>
                    <a:p>
                      <a:r>
                        <a:rPr lang="it-IT" dirty="0"/>
                        <a:t>Ricavi</a:t>
                      </a:r>
                    </a:p>
                  </a:txBody>
                  <a:tcPr/>
                </a:tc>
                <a:tc>
                  <a:txBody>
                    <a:bodyPr/>
                    <a:lstStyle/>
                    <a:p>
                      <a:pPr algn="r"/>
                      <a:endParaRPr lang="it-IT" dirty="0"/>
                    </a:p>
                  </a:txBody>
                  <a:tcPr/>
                </a:tc>
                <a:tc>
                  <a:txBody>
                    <a:bodyPr/>
                    <a:lstStyle/>
                    <a:p>
                      <a:pPr algn="r"/>
                      <a:r>
                        <a:rPr lang="it-IT" dirty="0"/>
                        <a:t>10</a:t>
                      </a:r>
                    </a:p>
                  </a:txBody>
                  <a:tcPr/>
                </a:tc>
                <a:extLst>
                  <a:ext uri="{0D108BD9-81ED-4DB2-BD59-A6C34878D82A}">
                    <a16:rowId xmlns:a16="http://schemas.microsoft.com/office/drawing/2014/main" val="1295364373"/>
                  </a:ext>
                </a:extLst>
              </a:tr>
            </a:tbl>
          </a:graphicData>
        </a:graphic>
      </p:graphicFrame>
    </p:spTree>
    <p:extLst>
      <p:ext uri="{BB962C8B-B14F-4D97-AF65-F5344CB8AC3E}">
        <p14:creationId xmlns:p14="http://schemas.microsoft.com/office/powerpoint/2010/main" val="187336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Riacquisto dei beni venduti (segue).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3139321"/>
          </a:xfrm>
          <a:prstGeom prst="rect">
            <a:avLst/>
          </a:prstGeom>
          <a:noFill/>
        </p:spPr>
        <p:txBody>
          <a:bodyPr wrap="square">
            <a:spAutoFit/>
          </a:bodyPr>
          <a:lstStyle/>
          <a:p>
            <a:pPr algn="just"/>
            <a:r>
              <a:rPr lang="it-IT" dirty="0"/>
              <a:t>In caso di vendita con </a:t>
            </a:r>
            <a:r>
              <a:rPr lang="it-IT" u="sng" dirty="0"/>
              <a:t>opzione</a:t>
            </a:r>
            <a:r>
              <a:rPr lang="it-IT" dirty="0"/>
              <a:t> di riacquisto di tipo </a:t>
            </a:r>
            <a:r>
              <a:rPr lang="it-IT" b="1" dirty="0"/>
              <a:t>CALL</a:t>
            </a:r>
            <a:r>
              <a:rPr lang="it-IT" dirty="0"/>
              <a:t>:</a:t>
            </a:r>
          </a:p>
          <a:p>
            <a:pPr marL="285750" indent="-285750" algn="just">
              <a:buFontTx/>
              <a:buChar char="-"/>
            </a:pPr>
            <a:r>
              <a:rPr lang="it-IT" dirty="0"/>
              <a:t>se ragionevole certezza di non esercitare l’opzione: vendita;</a:t>
            </a:r>
          </a:p>
          <a:p>
            <a:pPr marL="285750" indent="-285750" algn="just">
              <a:buFontTx/>
              <a:buChar char="-"/>
            </a:pPr>
            <a:r>
              <a:rPr lang="it-IT" dirty="0"/>
              <a:t>negli altri casi: come le vendite con obbligo di riacquisto.</a:t>
            </a:r>
          </a:p>
          <a:p>
            <a:pPr marL="285750" indent="-285750" algn="just">
              <a:buFontTx/>
              <a:buChar char="-"/>
            </a:pPr>
            <a:endParaRPr lang="it-IT" dirty="0"/>
          </a:p>
          <a:p>
            <a:pPr marL="285750" indent="-285750" algn="just">
              <a:buFontTx/>
              <a:buChar char="-"/>
            </a:pPr>
            <a:endParaRPr lang="it-IT" dirty="0"/>
          </a:p>
          <a:p>
            <a:pPr algn="just"/>
            <a:r>
              <a:rPr lang="it-IT" dirty="0"/>
              <a:t>In caso di vendita con </a:t>
            </a:r>
            <a:r>
              <a:rPr lang="it-IT" u="sng" dirty="0"/>
              <a:t>opzione</a:t>
            </a:r>
            <a:r>
              <a:rPr lang="it-IT" dirty="0"/>
              <a:t> di riacquisto di tipo </a:t>
            </a:r>
            <a:r>
              <a:rPr lang="it-IT" b="1" dirty="0"/>
              <a:t>PUT</a:t>
            </a:r>
            <a:r>
              <a:rPr lang="it-IT" dirty="0"/>
              <a:t>:</a:t>
            </a:r>
          </a:p>
          <a:p>
            <a:pPr marL="285750" indent="-285750" algn="just">
              <a:buFontTx/>
              <a:buChar char="-"/>
            </a:pPr>
            <a:r>
              <a:rPr lang="it-IT" dirty="0"/>
              <a:t>se ragionevole certezza che non l’opzione non sarà esercitata: vendita;</a:t>
            </a:r>
          </a:p>
          <a:p>
            <a:pPr marL="285750" indent="-285750" algn="just">
              <a:buFontTx/>
              <a:buChar char="-"/>
            </a:pPr>
            <a:r>
              <a:rPr lang="it-IT" dirty="0"/>
              <a:t>negli altri casi: come le vendite con obbligo di riacquisto.</a:t>
            </a:r>
          </a:p>
          <a:p>
            <a:pPr marL="285750" indent="-285750" algn="just">
              <a:buFontTx/>
              <a:buChar char="-"/>
            </a:pPr>
            <a:endParaRPr lang="en-US" dirty="0"/>
          </a:p>
          <a:p>
            <a:pPr algn="just"/>
            <a:r>
              <a:rPr lang="en-US" dirty="0"/>
              <a:t>Si </a:t>
            </a:r>
            <a:r>
              <a:rPr lang="en-US" dirty="0" err="1"/>
              <a:t>tratta</a:t>
            </a:r>
            <a:r>
              <a:rPr lang="en-US" dirty="0"/>
              <a:t> di </a:t>
            </a:r>
            <a:r>
              <a:rPr lang="en-US" dirty="0" err="1"/>
              <a:t>valutazioni</a:t>
            </a:r>
            <a:r>
              <a:rPr lang="en-US" dirty="0"/>
              <a:t> non sempre </a:t>
            </a:r>
            <a:r>
              <a:rPr lang="en-US" dirty="0" err="1"/>
              <a:t>agevoli</a:t>
            </a:r>
            <a:r>
              <a:rPr lang="en-US" dirty="0"/>
              <a:t> …</a:t>
            </a:r>
          </a:p>
          <a:p>
            <a:pPr algn="just"/>
            <a:endParaRPr lang="en-US" dirty="0"/>
          </a:p>
        </p:txBody>
      </p:sp>
    </p:spTree>
    <p:extLst>
      <p:ext uri="{BB962C8B-B14F-4D97-AF65-F5344CB8AC3E}">
        <p14:creationId xmlns:p14="http://schemas.microsoft.com/office/powerpoint/2010/main" val="3027957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Riacquisto dei beni venduti (IFRS 15).</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4801314"/>
          </a:xfrm>
          <a:prstGeom prst="rect">
            <a:avLst/>
          </a:prstGeom>
          <a:noFill/>
        </p:spPr>
        <p:txBody>
          <a:bodyPr wrap="square">
            <a:spAutoFit/>
          </a:bodyPr>
          <a:lstStyle/>
          <a:p>
            <a:pPr algn="just"/>
            <a:r>
              <a:rPr lang="it-IT" dirty="0"/>
              <a:t>SP = Selling Price</a:t>
            </a:r>
          </a:p>
          <a:p>
            <a:pPr algn="just"/>
            <a:r>
              <a:rPr lang="it-IT" dirty="0"/>
              <a:t>RP = </a:t>
            </a:r>
            <a:r>
              <a:rPr lang="it-IT" dirty="0" err="1"/>
              <a:t>Repurchase</a:t>
            </a:r>
            <a:r>
              <a:rPr lang="it-IT" dirty="0"/>
              <a:t> Price</a:t>
            </a:r>
          </a:p>
          <a:p>
            <a:pPr algn="just"/>
            <a:r>
              <a:rPr lang="it-IT" dirty="0"/>
              <a:t>SEI = </a:t>
            </a:r>
            <a:r>
              <a:rPr lang="it-IT" dirty="0" err="1"/>
              <a:t>Significant</a:t>
            </a:r>
            <a:r>
              <a:rPr lang="it-IT" dirty="0"/>
              <a:t> </a:t>
            </a:r>
            <a:r>
              <a:rPr lang="it-IT" dirty="0" err="1"/>
              <a:t>Economic</a:t>
            </a:r>
            <a:r>
              <a:rPr lang="it-IT" dirty="0"/>
              <a:t> Incentive</a:t>
            </a:r>
          </a:p>
          <a:p>
            <a:pPr algn="just"/>
            <a:r>
              <a:rPr lang="it-IT" dirty="0" err="1"/>
              <a:t>RoR</a:t>
            </a:r>
            <a:r>
              <a:rPr lang="it-IT" dirty="0"/>
              <a:t> = </a:t>
            </a:r>
            <a:r>
              <a:rPr lang="it-IT" dirty="0" err="1"/>
              <a:t>Right</a:t>
            </a:r>
            <a:r>
              <a:rPr lang="it-IT" dirty="0"/>
              <a:t> of Return</a:t>
            </a:r>
          </a:p>
          <a:p>
            <a:pPr algn="just"/>
            <a:r>
              <a:rPr lang="it-IT" dirty="0"/>
              <a:t>FV = Fair Value</a:t>
            </a:r>
          </a:p>
          <a:p>
            <a:pPr algn="just"/>
            <a:endParaRPr lang="it-IT" dirty="0"/>
          </a:p>
          <a:p>
            <a:pPr algn="just"/>
            <a:r>
              <a:rPr lang="it-IT" dirty="0"/>
              <a:t>In caso di vendita con </a:t>
            </a:r>
            <a:r>
              <a:rPr lang="it-IT" u="sng" dirty="0"/>
              <a:t>obbligo</a:t>
            </a:r>
            <a:r>
              <a:rPr lang="it-IT" dirty="0"/>
              <a:t> o </a:t>
            </a:r>
            <a:r>
              <a:rPr lang="it-IT" u="sng" dirty="0"/>
              <a:t>opzione</a:t>
            </a:r>
            <a:r>
              <a:rPr lang="it-IT" dirty="0"/>
              <a:t> di riacquisto di tipo </a:t>
            </a:r>
            <a:r>
              <a:rPr lang="it-IT" b="1" dirty="0"/>
              <a:t>CALL</a:t>
            </a:r>
            <a:r>
              <a:rPr lang="it-IT" dirty="0"/>
              <a:t>:</a:t>
            </a:r>
          </a:p>
          <a:p>
            <a:pPr marL="285750" indent="-285750" algn="just">
              <a:buFontTx/>
              <a:buChar char="-"/>
            </a:pPr>
            <a:r>
              <a:rPr lang="it-IT" dirty="0"/>
              <a:t>no vendita;</a:t>
            </a:r>
          </a:p>
          <a:p>
            <a:pPr marL="285750" indent="-285750" algn="just">
              <a:buFontTx/>
              <a:buChar char="-"/>
            </a:pPr>
            <a:r>
              <a:rPr lang="it-IT" dirty="0"/>
              <a:t>se RP &lt; SP = </a:t>
            </a:r>
            <a:r>
              <a:rPr lang="it-IT" dirty="0" err="1"/>
              <a:t>lease</a:t>
            </a:r>
            <a:r>
              <a:rPr lang="it-IT" dirty="0"/>
              <a:t>;</a:t>
            </a:r>
          </a:p>
          <a:p>
            <a:pPr marL="285750" indent="-285750" algn="just">
              <a:buFontTx/>
              <a:buChar char="-"/>
            </a:pPr>
            <a:r>
              <a:rPr lang="it-IT" dirty="0"/>
              <a:t>se RP &gt; SP = finanziamento.</a:t>
            </a:r>
          </a:p>
          <a:p>
            <a:pPr marL="285750" indent="-285750" algn="just">
              <a:buFontTx/>
              <a:buChar char="-"/>
            </a:pPr>
            <a:endParaRPr lang="it-IT" dirty="0"/>
          </a:p>
          <a:p>
            <a:pPr algn="just"/>
            <a:r>
              <a:rPr lang="it-IT" dirty="0"/>
              <a:t>In caso di vendita con </a:t>
            </a:r>
            <a:r>
              <a:rPr lang="it-IT" u="sng" dirty="0"/>
              <a:t>opzione</a:t>
            </a:r>
            <a:r>
              <a:rPr lang="it-IT" dirty="0"/>
              <a:t> di riacquisto di tipo </a:t>
            </a:r>
            <a:r>
              <a:rPr lang="it-IT" b="1" dirty="0"/>
              <a:t>PUT</a:t>
            </a:r>
            <a:r>
              <a:rPr lang="it-IT" dirty="0"/>
              <a:t>:</a:t>
            </a:r>
          </a:p>
          <a:p>
            <a:pPr marL="285750" indent="-285750" algn="just">
              <a:buFontTx/>
              <a:buChar char="-"/>
            </a:pPr>
            <a:r>
              <a:rPr lang="it-IT" dirty="0"/>
              <a:t>se RP &lt; SP + SEI = </a:t>
            </a:r>
            <a:r>
              <a:rPr lang="it-IT" dirty="0" err="1"/>
              <a:t>lease</a:t>
            </a:r>
            <a:r>
              <a:rPr lang="it-IT" dirty="0"/>
              <a:t>;</a:t>
            </a:r>
          </a:p>
          <a:p>
            <a:pPr marL="285750" indent="-285750" algn="just">
              <a:buFontTx/>
              <a:buChar char="-"/>
            </a:pPr>
            <a:r>
              <a:rPr lang="it-IT" dirty="0"/>
              <a:t>se RP &lt; SP - SEI = vendita con </a:t>
            </a:r>
            <a:r>
              <a:rPr lang="it-IT" dirty="0" err="1"/>
              <a:t>RoR</a:t>
            </a:r>
            <a:r>
              <a:rPr lang="it-IT" dirty="0"/>
              <a:t>;</a:t>
            </a:r>
          </a:p>
          <a:p>
            <a:pPr marL="285750" indent="-285750" algn="just">
              <a:buFontTx/>
              <a:buChar char="-"/>
            </a:pPr>
            <a:r>
              <a:rPr lang="it-IT" dirty="0"/>
              <a:t>se RP &gt; SP + RP &gt; FV= finanziamento;</a:t>
            </a:r>
          </a:p>
          <a:p>
            <a:pPr marL="285750" indent="-285750" algn="just">
              <a:buFontTx/>
              <a:buChar char="-"/>
            </a:pPr>
            <a:r>
              <a:rPr lang="it-IT" dirty="0"/>
              <a:t>se RP &gt; SP + RP &lt; FV - SEI = vendita con </a:t>
            </a:r>
            <a:r>
              <a:rPr lang="it-IT" dirty="0" err="1"/>
              <a:t>RoR</a:t>
            </a:r>
            <a:r>
              <a:rPr lang="it-IT" dirty="0"/>
              <a:t>.</a:t>
            </a:r>
          </a:p>
          <a:p>
            <a:pPr algn="just"/>
            <a:endParaRPr lang="en-US" dirty="0"/>
          </a:p>
        </p:txBody>
      </p:sp>
    </p:spTree>
    <p:extLst>
      <p:ext uri="{BB962C8B-B14F-4D97-AF65-F5344CB8AC3E}">
        <p14:creationId xmlns:p14="http://schemas.microsoft.com/office/powerpoint/2010/main" val="2278478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Altri temi.</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4247317"/>
          </a:xfrm>
          <a:prstGeom prst="rect">
            <a:avLst/>
          </a:prstGeom>
          <a:noFill/>
        </p:spPr>
        <p:txBody>
          <a:bodyPr wrap="square">
            <a:spAutoFit/>
          </a:bodyPr>
          <a:lstStyle/>
          <a:p>
            <a:pPr algn="just"/>
            <a:r>
              <a:rPr lang="it-IT" dirty="0"/>
              <a:t>COSTI DI ACQUISIZIONE CLIENTI</a:t>
            </a:r>
          </a:p>
          <a:p>
            <a:pPr algn="just"/>
            <a:r>
              <a:rPr lang="it-IT" dirty="0"/>
              <a:t>I costi sostenuti al fine di concludere un contratto di vendita devono essere capitalizzati tra le immobilizzazioni immateriali, ma a condizione che:</a:t>
            </a:r>
          </a:p>
          <a:p>
            <a:pPr marL="285750" indent="-285750" algn="just">
              <a:buFontTx/>
              <a:buChar char="-"/>
            </a:pPr>
            <a:r>
              <a:rPr lang="it-IT" dirty="0"/>
              <a:t>siano stati sostenuti specificatamente per un contratto di vendita;</a:t>
            </a:r>
          </a:p>
          <a:p>
            <a:pPr marL="285750" indent="-285750" algn="just">
              <a:buFontTx/>
              <a:buChar char="-"/>
            </a:pPr>
            <a:r>
              <a:rPr lang="it-IT" dirty="0"/>
              <a:t>l’ottenimento del contratto sia ragionevolmente certo; e</a:t>
            </a:r>
          </a:p>
          <a:p>
            <a:pPr marL="285750" indent="-285750" algn="just">
              <a:buFontTx/>
              <a:buChar char="-"/>
            </a:pPr>
            <a:r>
              <a:rPr lang="it-IT" dirty="0"/>
              <a:t>tali costi siano recuperabili tramite il contratto di vendita.</a:t>
            </a:r>
          </a:p>
          <a:p>
            <a:pPr marL="285750" indent="-285750" algn="just">
              <a:buFontTx/>
              <a:buChar char="-"/>
            </a:pPr>
            <a:endParaRPr lang="it-IT" dirty="0"/>
          </a:p>
          <a:p>
            <a:pPr algn="just"/>
            <a:r>
              <a:rPr lang="it-IT" dirty="0"/>
              <a:t>CONTRATTI ONEROSI</a:t>
            </a:r>
          </a:p>
          <a:p>
            <a:pPr algn="just"/>
            <a:r>
              <a:rPr lang="it-IT" dirty="0"/>
              <a:t>Se un contratto diviene oneroso (i costi attesi per adempiere al contratto sono superiori al prezzo complessivo), la società rileva la perdita attesa in un fondo rischi.</a:t>
            </a:r>
          </a:p>
          <a:p>
            <a:pPr marL="285750" indent="-285750" algn="just">
              <a:buFontTx/>
              <a:buChar char="-"/>
            </a:pPr>
            <a:endParaRPr lang="it-IT" dirty="0"/>
          </a:p>
          <a:p>
            <a:pPr algn="just"/>
            <a:r>
              <a:rPr lang="it-IT" dirty="0"/>
              <a:t>PRINCIPAL vs AGENT</a:t>
            </a:r>
          </a:p>
          <a:p>
            <a:pPr algn="just"/>
            <a:r>
              <a:rPr lang="it-IT" dirty="0"/>
              <a:t>I ricavi si rilevano su base lorda se il fornitore agisce come «</a:t>
            </a:r>
            <a:r>
              <a:rPr lang="it-IT" dirty="0" err="1"/>
              <a:t>principal</a:t>
            </a:r>
            <a:r>
              <a:rPr lang="it-IT" dirty="0"/>
              <a:t>» e su base netta se agisce come «agent».</a:t>
            </a:r>
          </a:p>
        </p:txBody>
      </p:sp>
    </p:spTree>
    <p:extLst>
      <p:ext uri="{BB962C8B-B14F-4D97-AF65-F5344CB8AC3E}">
        <p14:creationId xmlns:p14="http://schemas.microsoft.com/office/powerpoint/2010/main" val="243308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2" y="641331"/>
            <a:ext cx="8470575"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Cosa non c’è nell’OIC 34.</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4001095"/>
          </a:xfrm>
          <a:prstGeom prst="rect">
            <a:avLst/>
          </a:prstGeom>
          <a:noFill/>
        </p:spPr>
        <p:txBody>
          <a:bodyPr wrap="square">
            <a:spAutoFit/>
          </a:bodyPr>
          <a:lstStyle/>
          <a:p>
            <a:pPr algn="just"/>
            <a:r>
              <a:rPr lang="it-IT" dirty="0"/>
              <a:t>Il nuovo principio contabile non tratta il tema dell’incasso anticipato del prezzo dal cliente (trattato invece dall’IFRS 15).</a:t>
            </a:r>
          </a:p>
          <a:p>
            <a:pPr algn="just"/>
            <a:endParaRPr lang="it-IT" sz="800" dirty="0"/>
          </a:p>
          <a:p>
            <a:pPr algn="just"/>
            <a:r>
              <a:rPr lang="it-IT" dirty="0"/>
              <a:t>Esempio: oggi incasso Euro 4.000 da un cliente a fronte di beni che saranno consegnati dopo 24 mesi.</a:t>
            </a:r>
          </a:p>
          <a:p>
            <a:pPr algn="just"/>
            <a:endParaRPr lang="it-IT" dirty="0"/>
          </a:p>
          <a:p>
            <a:pPr algn="just"/>
            <a:r>
              <a:rPr lang="it-IT" dirty="0"/>
              <a:t>Al momento dell’incasso si rileva quanto segue.</a:t>
            </a:r>
          </a:p>
          <a:p>
            <a:pPr algn="just"/>
            <a:endParaRPr lang="it-IT" dirty="0"/>
          </a:p>
          <a:p>
            <a:pPr algn="just"/>
            <a:endParaRPr lang="it-IT" dirty="0"/>
          </a:p>
          <a:p>
            <a:pPr algn="just"/>
            <a:endParaRPr lang="it-IT" dirty="0"/>
          </a:p>
          <a:p>
            <a:pPr algn="just"/>
            <a:endParaRPr lang="it-IT" dirty="0"/>
          </a:p>
          <a:p>
            <a:pPr algn="just"/>
            <a:endParaRPr lang="it-IT" sz="1200" dirty="0"/>
          </a:p>
          <a:p>
            <a:pPr algn="just"/>
            <a:endParaRPr lang="it-IT" dirty="0"/>
          </a:p>
          <a:p>
            <a:pPr algn="just"/>
            <a:r>
              <a:rPr lang="it-IT" dirty="0"/>
              <a:t>Nel corso dei 24 mesi successivi dovranno essere rilevati gli interessi passivi sul finanziamento.</a:t>
            </a:r>
          </a:p>
        </p:txBody>
      </p:sp>
      <p:graphicFrame>
        <p:nvGraphicFramePr>
          <p:cNvPr id="3" name="Table 2">
            <a:extLst>
              <a:ext uri="{FF2B5EF4-FFF2-40B4-BE49-F238E27FC236}">
                <a16:creationId xmlns:a16="http://schemas.microsoft.com/office/drawing/2014/main" id="{05B83B66-6667-E325-EAE5-3248814162E4}"/>
              </a:ext>
            </a:extLst>
          </p:cNvPr>
          <p:cNvGraphicFramePr>
            <a:graphicFrameLocks noGrp="1"/>
          </p:cNvGraphicFramePr>
          <p:nvPr>
            <p:extLst>
              <p:ext uri="{D42A27DB-BD31-4B8C-83A1-F6EECF244321}">
                <p14:modId xmlns:p14="http://schemas.microsoft.com/office/powerpoint/2010/main" val="2306501354"/>
              </p:ext>
            </p:extLst>
          </p:nvPr>
        </p:nvGraphicFramePr>
        <p:xfrm>
          <a:off x="436410" y="3429000"/>
          <a:ext cx="7917738" cy="1112520"/>
        </p:xfrm>
        <a:graphic>
          <a:graphicData uri="http://schemas.openxmlformats.org/drawingml/2006/table">
            <a:tbl>
              <a:tblPr firstRow="1" bandRow="1">
                <a:tableStyleId>{5C22544A-7EE6-4342-B048-85BDC9FD1C3A}</a:tableStyleId>
              </a:tblPr>
              <a:tblGrid>
                <a:gridCol w="5495731">
                  <a:extLst>
                    <a:ext uri="{9D8B030D-6E8A-4147-A177-3AD203B41FA5}">
                      <a16:colId xmlns:a16="http://schemas.microsoft.com/office/drawing/2014/main" val="3443020504"/>
                    </a:ext>
                  </a:extLst>
                </a:gridCol>
                <a:gridCol w="1231641">
                  <a:extLst>
                    <a:ext uri="{9D8B030D-6E8A-4147-A177-3AD203B41FA5}">
                      <a16:colId xmlns:a16="http://schemas.microsoft.com/office/drawing/2014/main" val="1326545180"/>
                    </a:ext>
                  </a:extLst>
                </a:gridCol>
                <a:gridCol w="1190366">
                  <a:extLst>
                    <a:ext uri="{9D8B030D-6E8A-4147-A177-3AD203B41FA5}">
                      <a16:colId xmlns:a16="http://schemas.microsoft.com/office/drawing/2014/main" val="1184841512"/>
                    </a:ext>
                  </a:extLst>
                </a:gridCol>
              </a:tblGrid>
              <a:tr h="370840">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106084318"/>
                  </a:ext>
                </a:extLst>
              </a:tr>
              <a:tr h="370840">
                <a:tc>
                  <a:txBody>
                    <a:bodyPr/>
                    <a:lstStyle/>
                    <a:p>
                      <a:r>
                        <a:rPr lang="it-IT" dirty="0"/>
                        <a:t>Cassa</a:t>
                      </a:r>
                    </a:p>
                  </a:txBody>
                  <a:tcPr/>
                </a:tc>
                <a:tc>
                  <a:txBody>
                    <a:bodyPr/>
                    <a:lstStyle/>
                    <a:p>
                      <a:pPr algn="r"/>
                      <a:r>
                        <a:rPr lang="it-IT" dirty="0"/>
                        <a:t>4.000</a:t>
                      </a:r>
                    </a:p>
                  </a:txBody>
                  <a:tcPr/>
                </a:tc>
                <a:tc>
                  <a:txBody>
                    <a:bodyPr/>
                    <a:lstStyle/>
                    <a:p>
                      <a:pPr algn="r"/>
                      <a:endParaRPr lang="it-IT" dirty="0"/>
                    </a:p>
                  </a:txBody>
                  <a:tcPr/>
                </a:tc>
                <a:extLst>
                  <a:ext uri="{0D108BD9-81ED-4DB2-BD59-A6C34878D82A}">
                    <a16:rowId xmlns:a16="http://schemas.microsoft.com/office/drawing/2014/main" val="850429373"/>
                  </a:ext>
                </a:extLst>
              </a:tr>
              <a:tr h="370840">
                <a:tc>
                  <a:txBody>
                    <a:bodyPr/>
                    <a:lstStyle/>
                    <a:p>
                      <a:r>
                        <a:rPr lang="it-IT" dirty="0"/>
                        <a:t>Finanziamento passivo</a:t>
                      </a:r>
                    </a:p>
                  </a:txBody>
                  <a:tcPr/>
                </a:tc>
                <a:tc>
                  <a:txBody>
                    <a:bodyPr/>
                    <a:lstStyle/>
                    <a:p>
                      <a:pPr algn="r"/>
                      <a:endParaRPr lang="it-IT" dirty="0"/>
                    </a:p>
                  </a:txBody>
                  <a:tcPr/>
                </a:tc>
                <a:tc>
                  <a:txBody>
                    <a:bodyPr/>
                    <a:lstStyle/>
                    <a:p>
                      <a:pPr algn="r"/>
                      <a:r>
                        <a:rPr lang="it-IT" dirty="0"/>
                        <a:t>4.000</a:t>
                      </a:r>
                    </a:p>
                  </a:txBody>
                  <a:tcPr/>
                </a:tc>
                <a:extLst>
                  <a:ext uri="{0D108BD9-81ED-4DB2-BD59-A6C34878D82A}">
                    <a16:rowId xmlns:a16="http://schemas.microsoft.com/office/drawing/2014/main" val="1295364373"/>
                  </a:ext>
                </a:extLst>
              </a:tr>
            </a:tbl>
          </a:graphicData>
        </a:graphic>
      </p:graphicFrame>
    </p:spTree>
    <p:extLst>
      <p:ext uri="{BB962C8B-B14F-4D97-AF65-F5344CB8AC3E}">
        <p14:creationId xmlns:p14="http://schemas.microsoft.com/office/powerpoint/2010/main" val="2864957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2" y="641331"/>
            <a:ext cx="8470575"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Cosa non c’è nell’OIC 34 (segue).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4062651"/>
          </a:xfrm>
          <a:prstGeom prst="rect">
            <a:avLst/>
          </a:prstGeom>
          <a:noFill/>
        </p:spPr>
        <p:txBody>
          <a:bodyPr wrap="square">
            <a:spAutoFit/>
          </a:bodyPr>
          <a:lstStyle/>
          <a:p>
            <a:pPr marL="285750" indent="-285750" algn="just">
              <a:buFont typeface="Wingdings" panose="05000000000000000000" pitchFamily="2" charset="2"/>
              <a:buChar char="§"/>
            </a:pPr>
            <a:r>
              <a:rPr lang="it-IT" dirty="0"/>
              <a:t>Ipotizzando un tasso marginale di indebitamento del 6%, le scritture dei successivi periodi di 12 mesi e al momento della consegna saranno le seguenti. </a:t>
            </a:r>
          </a:p>
          <a:p>
            <a:pPr marL="285750" indent="-285750" algn="just">
              <a:buFont typeface="Wingdings" panose="05000000000000000000" pitchFamily="2" charset="2"/>
              <a:buChar char="§"/>
            </a:pPr>
            <a:endParaRPr lang="it-IT" dirty="0"/>
          </a:p>
          <a:p>
            <a:pPr marL="285750" indent="-285750" algn="just">
              <a:buFont typeface="Wingdings" panose="05000000000000000000" pitchFamily="2" charset="2"/>
              <a:buChar char="§"/>
            </a:pPr>
            <a:endParaRPr lang="it-IT" dirty="0"/>
          </a:p>
          <a:p>
            <a:pPr marL="285750" indent="-285750" algn="just">
              <a:buFont typeface="Wingdings" panose="05000000000000000000" pitchFamily="2" charset="2"/>
              <a:buChar char="§"/>
            </a:pPr>
            <a:endParaRPr lang="it-IT" dirty="0"/>
          </a:p>
          <a:p>
            <a:pPr marL="285750" indent="-285750" algn="just">
              <a:buFont typeface="Wingdings" panose="05000000000000000000" pitchFamily="2" charset="2"/>
              <a:buChar char="§"/>
            </a:pPr>
            <a:endParaRPr lang="it-IT" dirty="0"/>
          </a:p>
          <a:p>
            <a:pPr marL="285750" indent="-285750" algn="just">
              <a:buFont typeface="Wingdings" panose="05000000000000000000" pitchFamily="2" charset="2"/>
              <a:buChar char="§"/>
            </a:pPr>
            <a:endParaRPr lang="it-IT" dirty="0"/>
          </a:p>
          <a:p>
            <a:pPr marL="285750" indent="-285750" algn="just">
              <a:buFont typeface="Wingdings" panose="05000000000000000000" pitchFamily="2" charset="2"/>
              <a:buChar char="§"/>
            </a:pPr>
            <a:endParaRPr lang="it-IT" dirty="0"/>
          </a:p>
          <a:p>
            <a:pPr marL="285750" indent="-285750" algn="just">
              <a:buFont typeface="Wingdings" panose="05000000000000000000" pitchFamily="2" charset="2"/>
              <a:buChar char="§"/>
            </a:pPr>
            <a:endParaRPr lang="it-IT" dirty="0"/>
          </a:p>
          <a:p>
            <a:pPr marL="285750" indent="-285750" algn="just">
              <a:buFont typeface="Wingdings" panose="05000000000000000000" pitchFamily="2" charset="2"/>
              <a:buChar char="§"/>
            </a:pPr>
            <a:endParaRPr lang="it-IT" dirty="0"/>
          </a:p>
          <a:p>
            <a:pPr marL="285750" indent="-285750" algn="just">
              <a:buFont typeface="Wingdings" panose="05000000000000000000" pitchFamily="2" charset="2"/>
              <a:buChar char="§"/>
            </a:pPr>
            <a:endParaRPr lang="it-IT" dirty="0"/>
          </a:p>
          <a:p>
            <a:pPr marL="285750" indent="-285750" algn="just">
              <a:buFont typeface="Wingdings" panose="05000000000000000000" pitchFamily="2" charset="2"/>
              <a:buChar char="§"/>
            </a:pPr>
            <a:endParaRPr lang="it-IT" dirty="0"/>
          </a:p>
          <a:p>
            <a:endParaRPr lang="it-IT" sz="1200" dirty="0"/>
          </a:p>
          <a:p>
            <a:endParaRPr lang="it-IT" sz="1200" dirty="0"/>
          </a:p>
        </p:txBody>
      </p:sp>
      <p:graphicFrame>
        <p:nvGraphicFramePr>
          <p:cNvPr id="3" name="Table 2">
            <a:extLst>
              <a:ext uri="{FF2B5EF4-FFF2-40B4-BE49-F238E27FC236}">
                <a16:creationId xmlns:a16="http://schemas.microsoft.com/office/drawing/2014/main" id="{E46BBBFF-CC10-4494-8570-3A08EE04833A}"/>
              </a:ext>
            </a:extLst>
          </p:cNvPr>
          <p:cNvGraphicFramePr>
            <a:graphicFrameLocks noGrp="1"/>
          </p:cNvGraphicFramePr>
          <p:nvPr>
            <p:extLst>
              <p:ext uri="{D42A27DB-BD31-4B8C-83A1-F6EECF244321}">
                <p14:modId xmlns:p14="http://schemas.microsoft.com/office/powerpoint/2010/main" val="2291599258"/>
              </p:ext>
            </p:extLst>
          </p:nvPr>
        </p:nvGraphicFramePr>
        <p:xfrm>
          <a:off x="520385" y="2581246"/>
          <a:ext cx="7917738" cy="1112520"/>
        </p:xfrm>
        <a:graphic>
          <a:graphicData uri="http://schemas.openxmlformats.org/drawingml/2006/table">
            <a:tbl>
              <a:tblPr firstRow="1" bandRow="1">
                <a:tableStyleId>{5C22544A-7EE6-4342-B048-85BDC9FD1C3A}</a:tableStyleId>
              </a:tblPr>
              <a:tblGrid>
                <a:gridCol w="5495731">
                  <a:extLst>
                    <a:ext uri="{9D8B030D-6E8A-4147-A177-3AD203B41FA5}">
                      <a16:colId xmlns:a16="http://schemas.microsoft.com/office/drawing/2014/main" val="3443020504"/>
                    </a:ext>
                  </a:extLst>
                </a:gridCol>
                <a:gridCol w="1231641">
                  <a:extLst>
                    <a:ext uri="{9D8B030D-6E8A-4147-A177-3AD203B41FA5}">
                      <a16:colId xmlns:a16="http://schemas.microsoft.com/office/drawing/2014/main" val="1326545180"/>
                    </a:ext>
                  </a:extLst>
                </a:gridCol>
                <a:gridCol w="1190366">
                  <a:extLst>
                    <a:ext uri="{9D8B030D-6E8A-4147-A177-3AD203B41FA5}">
                      <a16:colId xmlns:a16="http://schemas.microsoft.com/office/drawing/2014/main" val="1184841512"/>
                    </a:ext>
                  </a:extLst>
                </a:gridCol>
              </a:tblGrid>
              <a:tr h="370840">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106084318"/>
                  </a:ext>
                </a:extLst>
              </a:tr>
              <a:tr h="370840">
                <a:tc>
                  <a:txBody>
                    <a:bodyPr/>
                    <a:lstStyle/>
                    <a:p>
                      <a:r>
                        <a:rPr lang="it-IT" dirty="0"/>
                        <a:t>Interessi passivi (6% x 4.000)</a:t>
                      </a:r>
                    </a:p>
                  </a:txBody>
                  <a:tcPr/>
                </a:tc>
                <a:tc>
                  <a:txBody>
                    <a:bodyPr/>
                    <a:lstStyle/>
                    <a:p>
                      <a:pPr algn="r"/>
                      <a:r>
                        <a:rPr lang="it-IT" dirty="0"/>
                        <a:t>240</a:t>
                      </a:r>
                    </a:p>
                  </a:txBody>
                  <a:tcPr/>
                </a:tc>
                <a:tc>
                  <a:txBody>
                    <a:bodyPr/>
                    <a:lstStyle/>
                    <a:p>
                      <a:pPr algn="r"/>
                      <a:endParaRPr lang="it-IT" dirty="0"/>
                    </a:p>
                  </a:txBody>
                  <a:tcPr/>
                </a:tc>
                <a:extLst>
                  <a:ext uri="{0D108BD9-81ED-4DB2-BD59-A6C34878D82A}">
                    <a16:rowId xmlns:a16="http://schemas.microsoft.com/office/drawing/2014/main" val="850429373"/>
                  </a:ext>
                </a:extLst>
              </a:tr>
              <a:tr h="370840">
                <a:tc>
                  <a:txBody>
                    <a:bodyPr/>
                    <a:lstStyle/>
                    <a:p>
                      <a:r>
                        <a:rPr lang="it-IT" dirty="0"/>
                        <a:t>Finanziamento passivo</a:t>
                      </a:r>
                    </a:p>
                  </a:txBody>
                  <a:tcPr/>
                </a:tc>
                <a:tc>
                  <a:txBody>
                    <a:bodyPr/>
                    <a:lstStyle/>
                    <a:p>
                      <a:pPr algn="r"/>
                      <a:endParaRPr lang="it-IT" dirty="0"/>
                    </a:p>
                  </a:txBody>
                  <a:tcPr/>
                </a:tc>
                <a:tc>
                  <a:txBody>
                    <a:bodyPr/>
                    <a:lstStyle/>
                    <a:p>
                      <a:pPr algn="r"/>
                      <a:r>
                        <a:rPr lang="it-IT" dirty="0"/>
                        <a:t>240</a:t>
                      </a:r>
                    </a:p>
                  </a:txBody>
                  <a:tcPr/>
                </a:tc>
                <a:extLst>
                  <a:ext uri="{0D108BD9-81ED-4DB2-BD59-A6C34878D82A}">
                    <a16:rowId xmlns:a16="http://schemas.microsoft.com/office/drawing/2014/main" val="1295364373"/>
                  </a:ext>
                </a:extLst>
              </a:tr>
            </a:tbl>
          </a:graphicData>
        </a:graphic>
      </p:graphicFrame>
      <p:graphicFrame>
        <p:nvGraphicFramePr>
          <p:cNvPr id="4" name="Table 3">
            <a:extLst>
              <a:ext uri="{FF2B5EF4-FFF2-40B4-BE49-F238E27FC236}">
                <a16:creationId xmlns:a16="http://schemas.microsoft.com/office/drawing/2014/main" id="{679199E4-B84B-7049-711B-B4637D8CF5E9}"/>
              </a:ext>
            </a:extLst>
          </p:cNvPr>
          <p:cNvGraphicFramePr>
            <a:graphicFrameLocks noGrp="1"/>
          </p:cNvGraphicFramePr>
          <p:nvPr>
            <p:extLst>
              <p:ext uri="{D42A27DB-BD31-4B8C-83A1-F6EECF244321}">
                <p14:modId xmlns:p14="http://schemas.microsoft.com/office/powerpoint/2010/main" val="420868570"/>
              </p:ext>
            </p:extLst>
          </p:nvPr>
        </p:nvGraphicFramePr>
        <p:xfrm>
          <a:off x="520385" y="3823996"/>
          <a:ext cx="7917738" cy="1112520"/>
        </p:xfrm>
        <a:graphic>
          <a:graphicData uri="http://schemas.openxmlformats.org/drawingml/2006/table">
            <a:tbl>
              <a:tblPr firstRow="1" bandRow="1">
                <a:tableStyleId>{5C22544A-7EE6-4342-B048-85BDC9FD1C3A}</a:tableStyleId>
              </a:tblPr>
              <a:tblGrid>
                <a:gridCol w="5495731">
                  <a:extLst>
                    <a:ext uri="{9D8B030D-6E8A-4147-A177-3AD203B41FA5}">
                      <a16:colId xmlns:a16="http://schemas.microsoft.com/office/drawing/2014/main" val="3443020504"/>
                    </a:ext>
                  </a:extLst>
                </a:gridCol>
                <a:gridCol w="1231641">
                  <a:extLst>
                    <a:ext uri="{9D8B030D-6E8A-4147-A177-3AD203B41FA5}">
                      <a16:colId xmlns:a16="http://schemas.microsoft.com/office/drawing/2014/main" val="1326545180"/>
                    </a:ext>
                  </a:extLst>
                </a:gridCol>
                <a:gridCol w="1190366">
                  <a:extLst>
                    <a:ext uri="{9D8B030D-6E8A-4147-A177-3AD203B41FA5}">
                      <a16:colId xmlns:a16="http://schemas.microsoft.com/office/drawing/2014/main" val="1184841512"/>
                    </a:ext>
                  </a:extLst>
                </a:gridCol>
              </a:tblGrid>
              <a:tr h="370840">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106084318"/>
                  </a:ext>
                </a:extLst>
              </a:tr>
              <a:tr h="370840">
                <a:tc>
                  <a:txBody>
                    <a:bodyPr/>
                    <a:lstStyle/>
                    <a:p>
                      <a:r>
                        <a:rPr lang="it-IT" dirty="0"/>
                        <a:t>Interessi passivi (6% x 4.240)</a:t>
                      </a:r>
                    </a:p>
                  </a:txBody>
                  <a:tcPr/>
                </a:tc>
                <a:tc>
                  <a:txBody>
                    <a:bodyPr/>
                    <a:lstStyle/>
                    <a:p>
                      <a:pPr algn="r"/>
                      <a:r>
                        <a:rPr lang="it-IT" dirty="0"/>
                        <a:t>254</a:t>
                      </a:r>
                    </a:p>
                  </a:txBody>
                  <a:tcPr/>
                </a:tc>
                <a:tc>
                  <a:txBody>
                    <a:bodyPr/>
                    <a:lstStyle/>
                    <a:p>
                      <a:pPr algn="r"/>
                      <a:endParaRPr lang="it-IT" dirty="0"/>
                    </a:p>
                  </a:txBody>
                  <a:tcPr/>
                </a:tc>
                <a:extLst>
                  <a:ext uri="{0D108BD9-81ED-4DB2-BD59-A6C34878D82A}">
                    <a16:rowId xmlns:a16="http://schemas.microsoft.com/office/drawing/2014/main" val="850429373"/>
                  </a:ext>
                </a:extLst>
              </a:tr>
              <a:tr h="370840">
                <a:tc>
                  <a:txBody>
                    <a:bodyPr/>
                    <a:lstStyle/>
                    <a:p>
                      <a:r>
                        <a:rPr lang="it-IT" dirty="0"/>
                        <a:t>Finanziamento passivo</a:t>
                      </a:r>
                    </a:p>
                  </a:txBody>
                  <a:tcPr/>
                </a:tc>
                <a:tc>
                  <a:txBody>
                    <a:bodyPr/>
                    <a:lstStyle/>
                    <a:p>
                      <a:pPr algn="r"/>
                      <a:endParaRPr lang="it-IT" dirty="0"/>
                    </a:p>
                  </a:txBody>
                  <a:tcPr/>
                </a:tc>
                <a:tc>
                  <a:txBody>
                    <a:bodyPr/>
                    <a:lstStyle/>
                    <a:p>
                      <a:pPr algn="r"/>
                      <a:r>
                        <a:rPr lang="it-IT" dirty="0"/>
                        <a:t>254</a:t>
                      </a:r>
                    </a:p>
                  </a:txBody>
                  <a:tcPr/>
                </a:tc>
                <a:extLst>
                  <a:ext uri="{0D108BD9-81ED-4DB2-BD59-A6C34878D82A}">
                    <a16:rowId xmlns:a16="http://schemas.microsoft.com/office/drawing/2014/main" val="1295364373"/>
                  </a:ext>
                </a:extLst>
              </a:tr>
            </a:tbl>
          </a:graphicData>
        </a:graphic>
      </p:graphicFrame>
      <p:graphicFrame>
        <p:nvGraphicFramePr>
          <p:cNvPr id="5" name="Table 4">
            <a:extLst>
              <a:ext uri="{FF2B5EF4-FFF2-40B4-BE49-F238E27FC236}">
                <a16:creationId xmlns:a16="http://schemas.microsoft.com/office/drawing/2014/main" id="{EAA930D9-A8DC-6986-77C0-FFF23758EACE}"/>
              </a:ext>
            </a:extLst>
          </p:cNvPr>
          <p:cNvGraphicFramePr>
            <a:graphicFrameLocks noGrp="1"/>
          </p:cNvGraphicFramePr>
          <p:nvPr>
            <p:extLst>
              <p:ext uri="{D42A27DB-BD31-4B8C-83A1-F6EECF244321}">
                <p14:modId xmlns:p14="http://schemas.microsoft.com/office/powerpoint/2010/main" val="1249851996"/>
              </p:ext>
            </p:extLst>
          </p:nvPr>
        </p:nvGraphicFramePr>
        <p:xfrm>
          <a:off x="485397" y="5087043"/>
          <a:ext cx="7917738" cy="1112520"/>
        </p:xfrm>
        <a:graphic>
          <a:graphicData uri="http://schemas.openxmlformats.org/drawingml/2006/table">
            <a:tbl>
              <a:tblPr firstRow="1" bandRow="1">
                <a:tableStyleId>{5C22544A-7EE6-4342-B048-85BDC9FD1C3A}</a:tableStyleId>
              </a:tblPr>
              <a:tblGrid>
                <a:gridCol w="5495731">
                  <a:extLst>
                    <a:ext uri="{9D8B030D-6E8A-4147-A177-3AD203B41FA5}">
                      <a16:colId xmlns:a16="http://schemas.microsoft.com/office/drawing/2014/main" val="3443020504"/>
                    </a:ext>
                  </a:extLst>
                </a:gridCol>
                <a:gridCol w="1231641">
                  <a:extLst>
                    <a:ext uri="{9D8B030D-6E8A-4147-A177-3AD203B41FA5}">
                      <a16:colId xmlns:a16="http://schemas.microsoft.com/office/drawing/2014/main" val="1326545180"/>
                    </a:ext>
                  </a:extLst>
                </a:gridCol>
                <a:gridCol w="1190366">
                  <a:extLst>
                    <a:ext uri="{9D8B030D-6E8A-4147-A177-3AD203B41FA5}">
                      <a16:colId xmlns:a16="http://schemas.microsoft.com/office/drawing/2014/main" val="1184841512"/>
                    </a:ext>
                  </a:extLst>
                </a:gridCol>
              </a:tblGrid>
              <a:tr h="370840">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106084318"/>
                  </a:ext>
                </a:extLst>
              </a:tr>
              <a:tr h="370840">
                <a:tc>
                  <a:txBody>
                    <a:bodyPr/>
                    <a:lstStyle/>
                    <a:p>
                      <a:r>
                        <a:rPr lang="it-IT" dirty="0"/>
                        <a:t>Finanziamento passivo</a:t>
                      </a:r>
                    </a:p>
                  </a:txBody>
                  <a:tcPr/>
                </a:tc>
                <a:tc>
                  <a:txBody>
                    <a:bodyPr/>
                    <a:lstStyle/>
                    <a:p>
                      <a:pPr algn="r"/>
                      <a:r>
                        <a:rPr lang="it-IT" dirty="0"/>
                        <a:t>4.494</a:t>
                      </a:r>
                    </a:p>
                  </a:txBody>
                  <a:tcPr/>
                </a:tc>
                <a:tc>
                  <a:txBody>
                    <a:bodyPr/>
                    <a:lstStyle/>
                    <a:p>
                      <a:pPr algn="r"/>
                      <a:endParaRPr lang="it-IT" dirty="0"/>
                    </a:p>
                  </a:txBody>
                  <a:tcPr/>
                </a:tc>
                <a:extLst>
                  <a:ext uri="{0D108BD9-81ED-4DB2-BD59-A6C34878D82A}">
                    <a16:rowId xmlns:a16="http://schemas.microsoft.com/office/drawing/2014/main" val="850429373"/>
                  </a:ext>
                </a:extLst>
              </a:tr>
              <a:tr h="370840">
                <a:tc>
                  <a:txBody>
                    <a:bodyPr/>
                    <a:lstStyle/>
                    <a:p>
                      <a:r>
                        <a:rPr lang="it-IT" dirty="0"/>
                        <a:t>Ricavi</a:t>
                      </a:r>
                    </a:p>
                  </a:txBody>
                  <a:tcPr/>
                </a:tc>
                <a:tc>
                  <a:txBody>
                    <a:bodyPr/>
                    <a:lstStyle/>
                    <a:p>
                      <a:pPr algn="r"/>
                      <a:endParaRPr lang="it-IT" dirty="0"/>
                    </a:p>
                  </a:txBody>
                  <a:tcPr/>
                </a:tc>
                <a:tc>
                  <a:txBody>
                    <a:bodyPr/>
                    <a:lstStyle/>
                    <a:p>
                      <a:pPr algn="r"/>
                      <a:r>
                        <a:rPr lang="it-IT" dirty="0"/>
                        <a:t>4.494</a:t>
                      </a:r>
                    </a:p>
                  </a:txBody>
                  <a:tcPr/>
                </a:tc>
                <a:extLst>
                  <a:ext uri="{0D108BD9-81ED-4DB2-BD59-A6C34878D82A}">
                    <a16:rowId xmlns:a16="http://schemas.microsoft.com/office/drawing/2014/main" val="1295364373"/>
                  </a:ext>
                </a:extLst>
              </a:tr>
            </a:tbl>
          </a:graphicData>
        </a:graphic>
      </p:graphicFrame>
    </p:spTree>
    <p:extLst>
      <p:ext uri="{BB962C8B-B14F-4D97-AF65-F5344CB8AC3E}">
        <p14:creationId xmlns:p14="http://schemas.microsoft.com/office/powerpoint/2010/main" val="1798792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2" y="641331"/>
            <a:ext cx="8470575"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Ulteriori implicazioni.</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5416868"/>
          </a:xfrm>
          <a:prstGeom prst="rect">
            <a:avLst/>
          </a:prstGeom>
          <a:noFill/>
        </p:spPr>
        <p:txBody>
          <a:bodyPr wrap="square">
            <a:spAutoFit/>
          </a:bodyPr>
          <a:lstStyle/>
          <a:p>
            <a:pPr algn="just"/>
            <a:r>
              <a:rPr lang="it-IT" dirty="0"/>
              <a:t>Il nuovo principio contabile impone un adattamento «</a:t>
            </a:r>
            <a:r>
              <a:rPr lang="it-IT" u="sng" dirty="0"/>
              <a:t>interno</a:t>
            </a:r>
            <a:r>
              <a:rPr lang="it-IT" dirty="0"/>
              <a:t>»:</a:t>
            </a:r>
          </a:p>
          <a:p>
            <a:pPr algn="just"/>
            <a:endParaRPr lang="it-IT" sz="800" dirty="0"/>
          </a:p>
          <a:p>
            <a:pPr marL="285750" indent="-285750" algn="just">
              <a:buFont typeface="Wingdings" panose="05000000000000000000" pitchFamily="2" charset="2"/>
              <a:buChar char="§"/>
            </a:pPr>
            <a:r>
              <a:rPr lang="it-IT" dirty="0"/>
              <a:t>dei sistemi informatico-amministrativi (ad esempio, se la rilevazione dei ricavi è automatica al momento dell’emissione della fattura);</a:t>
            </a:r>
          </a:p>
          <a:p>
            <a:pPr algn="just"/>
            <a:endParaRPr lang="it-IT" sz="800" dirty="0"/>
          </a:p>
          <a:p>
            <a:pPr marL="285750" indent="-285750" algn="just">
              <a:buFont typeface="Wingdings" panose="05000000000000000000" pitchFamily="2" charset="2"/>
              <a:buChar char="§"/>
            </a:pPr>
            <a:r>
              <a:rPr lang="it-IT" dirty="0"/>
              <a:t>dei sistemi di budget e/o pianificazione pluriennale (perché le previsioni dovranno essere costruite con le logiche dei futuri consuntivi);</a:t>
            </a:r>
          </a:p>
          <a:p>
            <a:pPr algn="just"/>
            <a:endParaRPr lang="it-IT" sz="800" dirty="0"/>
          </a:p>
          <a:p>
            <a:pPr marL="285750" indent="-285750" algn="just">
              <a:buFont typeface="Wingdings" panose="05000000000000000000" pitchFamily="2" charset="2"/>
              <a:buChar char="§"/>
            </a:pPr>
            <a:r>
              <a:rPr lang="it-IT" dirty="0"/>
              <a:t>delle previsioni finanziarie (ad esempio, perché il pagamento delle imposte dirette potrà seguire un profilo temporale diverso).</a:t>
            </a:r>
          </a:p>
          <a:p>
            <a:pPr marL="285750" indent="-285750" algn="just">
              <a:buFont typeface="Wingdings" panose="05000000000000000000" pitchFamily="2" charset="2"/>
              <a:buChar char="§"/>
            </a:pPr>
            <a:endParaRPr lang="it-IT" dirty="0"/>
          </a:p>
          <a:p>
            <a:pPr algn="just"/>
            <a:r>
              <a:rPr lang="it-IT" dirty="0"/>
              <a:t>Il nuovo principio contabile impone anche un adattamento «</a:t>
            </a:r>
            <a:r>
              <a:rPr lang="it-IT" u="sng" dirty="0"/>
              <a:t>esterno</a:t>
            </a:r>
            <a:r>
              <a:rPr lang="it-IT" dirty="0"/>
              <a:t>»:</a:t>
            </a:r>
          </a:p>
          <a:p>
            <a:pPr algn="just"/>
            <a:endParaRPr lang="it-IT" sz="800" dirty="0"/>
          </a:p>
          <a:p>
            <a:pPr marL="285750" indent="-285750" algn="just">
              <a:buFont typeface="Wingdings" panose="05000000000000000000" pitchFamily="2" charset="2"/>
              <a:buChar char="§"/>
            </a:pPr>
            <a:r>
              <a:rPr lang="it-IT" dirty="0"/>
              <a:t>degli istituti finanziari (chiamati a valutare lo stato di salute di un’azienda);</a:t>
            </a:r>
          </a:p>
          <a:p>
            <a:pPr algn="just"/>
            <a:endParaRPr lang="it-IT" sz="800" dirty="0"/>
          </a:p>
          <a:p>
            <a:pPr marL="285750" indent="-285750" algn="just">
              <a:buFont typeface="Wingdings" panose="05000000000000000000" pitchFamily="2" charset="2"/>
              <a:buChar char="§"/>
            </a:pPr>
            <a:r>
              <a:rPr lang="it-IT" dirty="0"/>
              <a:t>dell’Agenzia delle Entrate (perché gli accertamenti potranno essere basati su contestazioni sul bilancio).</a:t>
            </a:r>
          </a:p>
          <a:p>
            <a:pPr marL="285750" indent="-285750" algn="just">
              <a:buFont typeface="Wingdings" panose="05000000000000000000" pitchFamily="2" charset="2"/>
              <a:buChar char="§"/>
            </a:pPr>
            <a:endParaRPr lang="it-IT" dirty="0"/>
          </a:p>
          <a:p>
            <a:pPr marL="285750" indent="-285750" algn="just">
              <a:buFont typeface="Wingdings" panose="05000000000000000000" pitchFamily="2" charset="2"/>
              <a:buChar char="§"/>
            </a:pPr>
            <a:endParaRPr lang="it-IT" dirty="0"/>
          </a:p>
          <a:p>
            <a:pPr marL="285750" indent="-285750" algn="just">
              <a:buFont typeface="Wingdings" panose="05000000000000000000" pitchFamily="2" charset="2"/>
              <a:buChar char="§"/>
            </a:pPr>
            <a:endParaRPr lang="it-IT" dirty="0"/>
          </a:p>
          <a:p>
            <a:endParaRPr lang="it-IT" sz="1200" dirty="0"/>
          </a:p>
          <a:p>
            <a:endParaRPr lang="it-IT" sz="1200" dirty="0"/>
          </a:p>
          <a:p>
            <a:endParaRPr lang="it-IT" sz="1200" dirty="0"/>
          </a:p>
        </p:txBody>
      </p:sp>
    </p:spTree>
    <p:extLst>
      <p:ext uri="{BB962C8B-B14F-4D97-AF65-F5344CB8AC3E}">
        <p14:creationId xmlns:p14="http://schemas.microsoft.com/office/powerpoint/2010/main" val="81166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Premessa (segue).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620776"/>
            <a:ext cx="8121225" cy="3693319"/>
          </a:xfrm>
          <a:prstGeom prst="rect">
            <a:avLst/>
          </a:prstGeom>
          <a:noFill/>
        </p:spPr>
        <p:txBody>
          <a:bodyPr wrap="square">
            <a:spAutoFit/>
          </a:bodyPr>
          <a:lstStyle/>
          <a:p>
            <a:pPr algn="just"/>
            <a:r>
              <a:rPr lang="it-IT" dirty="0"/>
              <a:t>L’OIC 34 è una versione «sintetica» dell’IFRS 15 (12 pagine contro 60).</a:t>
            </a:r>
          </a:p>
          <a:p>
            <a:pPr algn="just"/>
            <a:endParaRPr lang="it-IT" dirty="0"/>
          </a:p>
          <a:p>
            <a:pPr algn="just"/>
            <a:r>
              <a:rPr lang="it-IT" dirty="0"/>
              <a:t>L’IFRS 15 è stato sviluppato per l’inadeguatezza dei previgenti principi contabili internazionali a consentire una uniforme contabilizzazione di transazioni complesse:</a:t>
            </a:r>
          </a:p>
          <a:p>
            <a:pPr marL="285750" indent="-285750" algn="just">
              <a:buFontTx/>
              <a:buChar char="-"/>
            </a:pPr>
            <a:r>
              <a:rPr lang="it-IT" dirty="0"/>
              <a:t>vendite di beni con servizi post-vendita;</a:t>
            </a:r>
          </a:p>
          <a:p>
            <a:pPr marL="285750" indent="-285750" algn="just">
              <a:buFontTx/>
              <a:buChar char="-"/>
            </a:pPr>
            <a:r>
              <a:rPr lang="it-IT" dirty="0"/>
              <a:t>vendite di beni con garanzie sui prodotti venduti;</a:t>
            </a:r>
          </a:p>
          <a:p>
            <a:pPr marL="285750" indent="-285750" algn="just">
              <a:buFontTx/>
              <a:buChar char="-"/>
            </a:pPr>
            <a:r>
              <a:rPr lang="it-IT" dirty="0"/>
              <a:t>vendite di beni con patti di riacquisto (obbligatori e/o opzionali);</a:t>
            </a:r>
          </a:p>
          <a:p>
            <a:pPr marL="285750" indent="-285750" algn="just">
              <a:buFontTx/>
              <a:buChar char="-"/>
            </a:pPr>
            <a:r>
              <a:rPr lang="it-IT" dirty="0"/>
              <a:t>vendite di beni ed erogazioni di servizi con concessioni di punti fedeltà;</a:t>
            </a:r>
          </a:p>
          <a:p>
            <a:pPr marL="285750" indent="-285750" algn="just">
              <a:buFontTx/>
              <a:buChar char="-"/>
            </a:pPr>
            <a:r>
              <a:rPr lang="it-IT" dirty="0"/>
              <a:t>…</a:t>
            </a:r>
          </a:p>
          <a:p>
            <a:pPr algn="just"/>
            <a:endParaRPr lang="it-IT" dirty="0"/>
          </a:p>
          <a:p>
            <a:pPr algn="just"/>
            <a:r>
              <a:rPr lang="it-IT" dirty="0"/>
              <a:t>L’OIC 34 colma una lacuna ancora più grande: in Italia non abbiamo mai avuto un principio contabile dedicato al riconoscimento dei ricavi.</a:t>
            </a:r>
          </a:p>
        </p:txBody>
      </p:sp>
    </p:spTree>
    <p:extLst>
      <p:ext uri="{BB962C8B-B14F-4D97-AF65-F5344CB8AC3E}">
        <p14:creationId xmlns:p14="http://schemas.microsoft.com/office/powerpoint/2010/main" val="1040704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2" y="641331"/>
            <a:ext cx="8470575"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Ulteriori implicazioni (segue).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6032421"/>
          </a:xfrm>
          <a:prstGeom prst="rect">
            <a:avLst/>
          </a:prstGeom>
          <a:noFill/>
        </p:spPr>
        <p:txBody>
          <a:bodyPr wrap="square">
            <a:spAutoFit/>
          </a:bodyPr>
          <a:lstStyle/>
          <a:p>
            <a:pPr algn="just"/>
            <a:r>
              <a:rPr lang="it-IT" dirty="0"/>
              <a:t>Il nuovo principio contabile può generare problemi «</a:t>
            </a:r>
            <a:r>
              <a:rPr lang="it-IT" u="sng" dirty="0"/>
              <a:t>legali</a:t>
            </a:r>
            <a:r>
              <a:rPr lang="it-IT" dirty="0"/>
              <a:t>»:</a:t>
            </a:r>
          </a:p>
          <a:p>
            <a:pPr algn="just"/>
            <a:endParaRPr lang="it-IT" sz="800" dirty="0"/>
          </a:p>
          <a:p>
            <a:pPr marL="285750" indent="-285750" algn="just">
              <a:buFont typeface="Wingdings" panose="05000000000000000000" pitchFamily="2" charset="2"/>
              <a:buChar char="§"/>
            </a:pPr>
            <a:r>
              <a:rPr lang="it-IT" dirty="0"/>
              <a:t>la revisione della contrattualistica (anche preventiva) onde «gestire» le conseguenze contabili degli accordi;</a:t>
            </a:r>
          </a:p>
          <a:p>
            <a:pPr marL="285750" indent="-285750" algn="just">
              <a:buFont typeface="Wingdings" panose="05000000000000000000" pitchFamily="2" charset="2"/>
              <a:buChar char="§"/>
            </a:pPr>
            <a:r>
              <a:rPr lang="it-IT" dirty="0"/>
              <a:t>la revisione dei </a:t>
            </a:r>
            <a:r>
              <a:rPr lang="it-IT" i="1" dirty="0"/>
              <a:t>covenants</a:t>
            </a:r>
            <a:r>
              <a:rPr lang="it-IT" dirty="0"/>
              <a:t> sui finanziamenti (in ipotesi oggetto di violazione per mere ragioni contabili);</a:t>
            </a:r>
          </a:p>
          <a:p>
            <a:pPr marL="285750" indent="-285750" algn="just">
              <a:buFont typeface="Wingdings" panose="05000000000000000000" pitchFamily="2" charset="2"/>
              <a:buChar char="§"/>
            </a:pPr>
            <a:r>
              <a:rPr lang="it-IT" dirty="0"/>
              <a:t>la revisione dei contratti di incentivazione del personale (ad esempio, perché il raggiungimento dei concordati obiettivi da parte dei </a:t>
            </a:r>
            <a:r>
              <a:rPr lang="it-IT" i="1" dirty="0"/>
              <a:t>top managers</a:t>
            </a:r>
            <a:r>
              <a:rPr lang="it-IT" dirty="0"/>
              <a:t> potrebbe risultare solo dalle novità contabili);</a:t>
            </a:r>
          </a:p>
          <a:p>
            <a:pPr marL="285750" indent="-285750" algn="just">
              <a:buFont typeface="Wingdings" panose="05000000000000000000" pitchFamily="2" charset="2"/>
              <a:buChar char="§"/>
            </a:pPr>
            <a:r>
              <a:rPr lang="it-IT" dirty="0"/>
              <a:t>la revisione di un piano di ristrutturazione in quanto si scopre in corso di esecuzione che le previsioni risultano superate nella loro distribuzione temporale;</a:t>
            </a:r>
          </a:p>
          <a:p>
            <a:pPr marL="285750" indent="-285750" algn="just">
              <a:buFont typeface="Wingdings" panose="05000000000000000000" pitchFamily="2" charset="2"/>
              <a:buChar char="§"/>
            </a:pPr>
            <a:r>
              <a:rPr lang="it-IT" dirty="0"/>
              <a:t>la gestione di situazioni «estreme», quali scoprire di avere distribuito utili che ora appaiono in esercizi successivi;</a:t>
            </a:r>
          </a:p>
          <a:p>
            <a:pPr marL="285750" indent="-285750" algn="just">
              <a:buFont typeface="Wingdings" panose="05000000000000000000" pitchFamily="2" charset="2"/>
              <a:buChar char="§"/>
            </a:pPr>
            <a:r>
              <a:rPr lang="it-IT" dirty="0"/>
              <a:t>…</a:t>
            </a:r>
          </a:p>
          <a:p>
            <a:pPr marL="285750" indent="-285750" algn="just">
              <a:buFont typeface="Wingdings" panose="05000000000000000000" pitchFamily="2" charset="2"/>
              <a:buChar char="§"/>
            </a:pPr>
            <a:endParaRPr lang="it-IT" dirty="0"/>
          </a:p>
          <a:p>
            <a:pPr marL="285750" indent="-285750" algn="just">
              <a:buFont typeface="Wingdings" panose="05000000000000000000" pitchFamily="2" charset="2"/>
              <a:buChar char="§"/>
            </a:pPr>
            <a:endParaRPr lang="it-IT" dirty="0"/>
          </a:p>
          <a:p>
            <a:pPr marL="285750" indent="-285750" algn="just">
              <a:buFont typeface="Wingdings" panose="05000000000000000000" pitchFamily="2" charset="2"/>
              <a:buChar char="§"/>
            </a:pPr>
            <a:endParaRPr lang="it-IT" dirty="0"/>
          </a:p>
          <a:p>
            <a:pPr marL="285750" indent="-285750" algn="just">
              <a:buFont typeface="Wingdings" panose="05000000000000000000" pitchFamily="2" charset="2"/>
              <a:buChar char="§"/>
            </a:pPr>
            <a:endParaRPr lang="it-IT" dirty="0"/>
          </a:p>
          <a:p>
            <a:pPr marL="285750" indent="-285750" algn="just">
              <a:buFont typeface="Wingdings" panose="05000000000000000000" pitchFamily="2" charset="2"/>
              <a:buChar char="§"/>
            </a:pPr>
            <a:endParaRPr lang="it-IT" dirty="0"/>
          </a:p>
          <a:p>
            <a:endParaRPr lang="it-IT" sz="1200" dirty="0"/>
          </a:p>
          <a:p>
            <a:endParaRPr lang="it-IT" sz="1200" dirty="0"/>
          </a:p>
          <a:p>
            <a:endParaRPr lang="it-IT" sz="1200" dirty="0"/>
          </a:p>
        </p:txBody>
      </p:sp>
    </p:spTree>
    <p:extLst>
      <p:ext uri="{BB962C8B-B14F-4D97-AF65-F5344CB8AC3E}">
        <p14:creationId xmlns:p14="http://schemas.microsoft.com/office/powerpoint/2010/main" val="4081583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2" y="641331"/>
            <a:ext cx="8470575"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Ulteriori implicazioni (segue).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3539430"/>
          </a:xfrm>
          <a:prstGeom prst="rect">
            <a:avLst/>
          </a:prstGeom>
          <a:noFill/>
        </p:spPr>
        <p:txBody>
          <a:bodyPr wrap="square">
            <a:spAutoFit/>
          </a:bodyPr>
          <a:lstStyle/>
          <a:p>
            <a:pPr algn="just"/>
            <a:r>
              <a:rPr lang="it-IT" dirty="0"/>
              <a:t>Vi è poi un tema irrisolto (anche nei Principi Contabili Internazionali): cosa succede alla rilevazione dei </a:t>
            </a:r>
            <a:r>
              <a:rPr lang="it-IT" b="1" dirty="0"/>
              <a:t>costi</a:t>
            </a:r>
            <a:r>
              <a:rPr lang="it-IT" dirty="0"/>
              <a:t>?</a:t>
            </a:r>
          </a:p>
          <a:p>
            <a:pPr algn="just"/>
            <a:endParaRPr lang="it-IT" sz="800" dirty="0"/>
          </a:p>
          <a:p>
            <a:pPr marL="285750" indent="-285750" algn="just">
              <a:buFont typeface="Wingdings" panose="05000000000000000000" pitchFamily="2" charset="2"/>
              <a:buChar char="§"/>
            </a:pPr>
            <a:endParaRPr lang="it-IT" dirty="0"/>
          </a:p>
          <a:p>
            <a:pPr algn="just"/>
            <a:r>
              <a:rPr lang="it-IT" dirty="0"/>
              <a:t>Esempio: acquisto </a:t>
            </a:r>
            <a:r>
              <a:rPr lang="it-IT" dirty="0" err="1"/>
              <a:t>un’impianto</a:t>
            </a:r>
            <a:r>
              <a:rPr lang="it-IT" dirty="0"/>
              <a:t> per 13.000 con tre anni di manutenzione compresi nel prezzo.</a:t>
            </a:r>
          </a:p>
          <a:p>
            <a:pPr algn="just"/>
            <a:endParaRPr lang="it-IT" dirty="0"/>
          </a:p>
          <a:p>
            <a:pPr algn="just"/>
            <a:r>
              <a:rPr lang="it-IT" dirty="0"/>
              <a:t>Opzione 1:</a:t>
            </a:r>
          </a:p>
          <a:p>
            <a:pPr algn="just"/>
            <a:endParaRPr lang="it-IT" dirty="0"/>
          </a:p>
          <a:p>
            <a:pPr algn="just"/>
            <a:endParaRPr lang="it-IT" dirty="0"/>
          </a:p>
          <a:p>
            <a:pPr algn="just"/>
            <a:endParaRPr lang="it-IT" dirty="0"/>
          </a:p>
          <a:p>
            <a:pPr algn="just"/>
            <a:endParaRPr lang="it-IT" dirty="0"/>
          </a:p>
          <a:p>
            <a:pPr algn="just"/>
            <a:r>
              <a:rPr lang="it-IT" dirty="0"/>
              <a:t>Opzione 2:</a:t>
            </a:r>
          </a:p>
        </p:txBody>
      </p:sp>
      <p:graphicFrame>
        <p:nvGraphicFramePr>
          <p:cNvPr id="4" name="Table 4">
            <a:extLst>
              <a:ext uri="{FF2B5EF4-FFF2-40B4-BE49-F238E27FC236}">
                <a16:creationId xmlns:a16="http://schemas.microsoft.com/office/drawing/2014/main" id="{94803842-5FA7-8127-C8D3-5FB9D72593A2}"/>
              </a:ext>
            </a:extLst>
          </p:cNvPr>
          <p:cNvGraphicFramePr>
            <a:graphicFrameLocks noGrp="1"/>
          </p:cNvGraphicFramePr>
          <p:nvPr>
            <p:extLst>
              <p:ext uri="{D42A27DB-BD31-4B8C-83A1-F6EECF244321}">
                <p14:modId xmlns:p14="http://schemas.microsoft.com/office/powerpoint/2010/main" val="1642873199"/>
              </p:ext>
            </p:extLst>
          </p:nvPr>
        </p:nvGraphicFramePr>
        <p:xfrm>
          <a:off x="1953208" y="3429000"/>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59772666"/>
                    </a:ext>
                  </a:extLst>
                </a:gridCol>
                <a:gridCol w="2032000">
                  <a:extLst>
                    <a:ext uri="{9D8B030D-6E8A-4147-A177-3AD203B41FA5}">
                      <a16:colId xmlns:a16="http://schemas.microsoft.com/office/drawing/2014/main" val="2643484331"/>
                    </a:ext>
                  </a:extLst>
                </a:gridCol>
                <a:gridCol w="2032000">
                  <a:extLst>
                    <a:ext uri="{9D8B030D-6E8A-4147-A177-3AD203B41FA5}">
                      <a16:colId xmlns:a16="http://schemas.microsoft.com/office/drawing/2014/main" val="2402501920"/>
                    </a:ext>
                  </a:extLst>
                </a:gridCol>
              </a:tblGrid>
              <a:tr h="370840">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759870446"/>
                  </a:ext>
                </a:extLst>
              </a:tr>
              <a:tr h="370840">
                <a:tc>
                  <a:txBody>
                    <a:bodyPr/>
                    <a:lstStyle/>
                    <a:p>
                      <a:r>
                        <a:rPr lang="it-IT" dirty="0"/>
                        <a:t>Impianti</a:t>
                      </a:r>
                    </a:p>
                  </a:txBody>
                  <a:tcPr/>
                </a:tc>
                <a:tc>
                  <a:txBody>
                    <a:bodyPr/>
                    <a:lstStyle/>
                    <a:p>
                      <a:pPr algn="r"/>
                      <a:r>
                        <a:rPr lang="it-IT" dirty="0"/>
                        <a:t>13.000</a:t>
                      </a:r>
                    </a:p>
                  </a:txBody>
                  <a:tcPr/>
                </a:tc>
                <a:tc>
                  <a:txBody>
                    <a:bodyPr/>
                    <a:lstStyle/>
                    <a:p>
                      <a:pPr algn="r"/>
                      <a:endParaRPr lang="it-IT" dirty="0"/>
                    </a:p>
                  </a:txBody>
                  <a:tcPr/>
                </a:tc>
                <a:extLst>
                  <a:ext uri="{0D108BD9-81ED-4DB2-BD59-A6C34878D82A}">
                    <a16:rowId xmlns:a16="http://schemas.microsoft.com/office/drawing/2014/main" val="3426772581"/>
                  </a:ext>
                </a:extLst>
              </a:tr>
              <a:tr h="370840">
                <a:tc>
                  <a:txBody>
                    <a:bodyPr/>
                    <a:lstStyle/>
                    <a:p>
                      <a:r>
                        <a:rPr lang="it-IT" dirty="0"/>
                        <a:t>Cassa</a:t>
                      </a:r>
                    </a:p>
                  </a:txBody>
                  <a:tcPr/>
                </a:tc>
                <a:tc>
                  <a:txBody>
                    <a:bodyPr/>
                    <a:lstStyle/>
                    <a:p>
                      <a:pPr algn="r"/>
                      <a:endParaRPr lang="it-IT" dirty="0"/>
                    </a:p>
                  </a:txBody>
                  <a:tcPr/>
                </a:tc>
                <a:tc>
                  <a:txBody>
                    <a:bodyPr/>
                    <a:lstStyle/>
                    <a:p>
                      <a:pPr algn="r"/>
                      <a:r>
                        <a:rPr lang="it-IT" dirty="0"/>
                        <a:t>13.000</a:t>
                      </a:r>
                    </a:p>
                  </a:txBody>
                  <a:tcPr/>
                </a:tc>
                <a:extLst>
                  <a:ext uri="{0D108BD9-81ED-4DB2-BD59-A6C34878D82A}">
                    <a16:rowId xmlns:a16="http://schemas.microsoft.com/office/drawing/2014/main" val="1150313870"/>
                  </a:ext>
                </a:extLst>
              </a:tr>
            </a:tbl>
          </a:graphicData>
        </a:graphic>
      </p:graphicFrame>
      <p:graphicFrame>
        <p:nvGraphicFramePr>
          <p:cNvPr id="5" name="Table 6">
            <a:extLst>
              <a:ext uri="{FF2B5EF4-FFF2-40B4-BE49-F238E27FC236}">
                <a16:creationId xmlns:a16="http://schemas.microsoft.com/office/drawing/2014/main" id="{5E0A4EE4-DFD6-CE65-7FF9-4BC367E8546F}"/>
              </a:ext>
            </a:extLst>
          </p:cNvPr>
          <p:cNvGraphicFramePr>
            <a:graphicFrameLocks noGrp="1"/>
          </p:cNvGraphicFramePr>
          <p:nvPr>
            <p:extLst>
              <p:ext uri="{D42A27DB-BD31-4B8C-83A1-F6EECF244321}">
                <p14:modId xmlns:p14="http://schemas.microsoft.com/office/powerpoint/2010/main" val="4106516623"/>
              </p:ext>
            </p:extLst>
          </p:nvPr>
        </p:nvGraphicFramePr>
        <p:xfrm>
          <a:off x="1953208" y="4721387"/>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565741293"/>
                    </a:ext>
                  </a:extLst>
                </a:gridCol>
                <a:gridCol w="2032000">
                  <a:extLst>
                    <a:ext uri="{9D8B030D-6E8A-4147-A177-3AD203B41FA5}">
                      <a16:colId xmlns:a16="http://schemas.microsoft.com/office/drawing/2014/main" val="2929631115"/>
                    </a:ext>
                  </a:extLst>
                </a:gridCol>
                <a:gridCol w="2032000">
                  <a:extLst>
                    <a:ext uri="{9D8B030D-6E8A-4147-A177-3AD203B41FA5}">
                      <a16:colId xmlns:a16="http://schemas.microsoft.com/office/drawing/2014/main" val="1103238277"/>
                    </a:ext>
                  </a:extLst>
                </a:gridCol>
              </a:tblGrid>
              <a:tr h="370840">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3183079203"/>
                  </a:ext>
                </a:extLst>
              </a:tr>
              <a:tr h="370840">
                <a:tc>
                  <a:txBody>
                    <a:bodyPr/>
                    <a:lstStyle/>
                    <a:p>
                      <a:r>
                        <a:rPr lang="it-IT" dirty="0"/>
                        <a:t>Impianti</a:t>
                      </a:r>
                    </a:p>
                  </a:txBody>
                  <a:tcPr/>
                </a:tc>
                <a:tc>
                  <a:txBody>
                    <a:bodyPr/>
                    <a:lstStyle/>
                    <a:p>
                      <a:pPr algn="r"/>
                      <a:r>
                        <a:rPr lang="it-IT" dirty="0"/>
                        <a:t>10.000</a:t>
                      </a:r>
                    </a:p>
                  </a:txBody>
                  <a:tcPr/>
                </a:tc>
                <a:tc>
                  <a:txBody>
                    <a:bodyPr/>
                    <a:lstStyle/>
                    <a:p>
                      <a:pPr algn="r"/>
                      <a:endParaRPr lang="it-IT" dirty="0"/>
                    </a:p>
                  </a:txBody>
                  <a:tcPr/>
                </a:tc>
                <a:extLst>
                  <a:ext uri="{0D108BD9-81ED-4DB2-BD59-A6C34878D82A}">
                    <a16:rowId xmlns:a16="http://schemas.microsoft.com/office/drawing/2014/main" val="2597950836"/>
                  </a:ext>
                </a:extLst>
              </a:tr>
              <a:tr h="370840">
                <a:tc>
                  <a:txBody>
                    <a:bodyPr/>
                    <a:lstStyle/>
                    <a:p>
                      <a:r>
                        <a:rPr lang="it-IT" dirty="0"/>
                        <a:t>Risconti attivi</a:t>
                      </a:r>
                    </a:p>
                  </a:txBody>
                  <a:tcPr/>
                </a:tc>
                <a:tc>
                  <a:txBody>
                    <a:bodyPr/>
                    <a:lstStyle/>
                    <a:p>
                      <a:pPr algn="r"/>
                      <a:r>
                        <a:rPr lang="it-IT" dirty="0"/>
                        <a:t>3.000</a:t>
                      </a:r>
                    </a:p>
                  </a:txBody>
                  <a:tcPr/>
                </a:tc>
                <a:tc>
                  <a:txBody>
                    <a:bodyPr/>
                    <a:lstStyle/>
                    <a:p>
                      <a:pPr algn="r"/>
                      <a:endParaRPr lang="it-IT" dirty="0"/>
                    </a:p>
                  </a:txBody>
                  <a:tcPr/>
                </a:tc>
                <a:extLst>
                  <a:ext uri="{0D108BD9-81ED-4DB2-BD59-A6C34878D82A}">
                    <a16:rowId xmlns:a16="http://schemas.microsoft.com/office/drawing/2014/main" val="2301625813"/>
                  </a:ext>
                </a:extLst>
              </a:tr>
              <a:tr h="370840">
                <a:tc>
                  <a:txBody>
                    <a:bodyPr/>
                    <a:lstStyle/>
                    <a:p>
                      <a:r>
                        <a:rPr lang="it-IT" dirty="0"/>
                        <a:t>Cassa</a:t>
                      </a:r>
                    </a:p>
                  </a:txBody>
                  <a:tcPr/>
                </a:tc>
                <a:tc>
                  <a:txBody>
                    <a:bodyPr/>
                    <a:lstStyle/>
                    <a:p>
                      <a:pPr algn="r"/>
                      <a:endParaRPr lang="it-IT" dirty="0"/>
                    </a:p>
                  </a:txBody>
                  <a:tcPr/>
                </a:tc>
                <a:tc>
                  <a:txBody>
                    <a:bodyPr/>
                    <a:lstStyle/>
                    <a:p>
                      <a:pPr algn="r"/>
                      <a:r>
                        <a:rPr lang="it-IT" dirty="0"/>
                        <a:t>13.000</a:t>
                      </a:r>
                    </a:p>
                  </a:txBody>
                  <a:tcPr/>
                </a:tc>
                <a:extLst>
                  <a:ext uri="{0D108BD9-81ED-4DB2-BD59-A6C34878D82A}">
                    <a16:rowId xmlns:a16="http://schemas.microsoft.com/office/drawing/2014/main" val="2209507675"/>
                  </a:ext>
                </a:extLst>
              </a:tr>
            </a:tbl>
          </a:graphicData>
        </a:graphic>
      </p:graphicFrame>
    </p:spTree>
    <p:extLst>
      <p:ext uri="{BB962C8B-B14F-4D97-AF65-F5344CB8AC3E}">
        <p14:creationId xmlns:p14="http://schemas.microsoft.com/office/powerpoint/2010/main" val="2623511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2" y="641331"/>
            <a:ext cx="8470575"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La Nota Integrativa.</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3139321"/>
          </a:xfrm>
          <a:prstGeom prst="rect">
            <a:avLst/>
          </a:prstGeom>
          <a:noFill/>
        </p:spPr>
        <p:txBody>
          <a:bodyPr wrap="square">
            <a:spAutoFit/>
          </a:bodyPr>
          <a:lstStyle/>
          <a:p>
            <a:pPr algn="just"/>
            <a:r>
              <a:rPr lang="it-IT" dirty="0"/>
              <a:t>In Nota Integrativa dovranno essere fornite le seguenti informazioni (in applicazione di quanto previsto dal Codice Civile):</a:t>
            </a:r>
          </a:p>
          <a:p>
            <a:pPr marL="285750" indent="-285750" algn="just">
              <a:buFont typeface="Arial" panose="020B0604020202020204" pitchFamily="34" charset="0"/>
              <a:buChar char="•"/>
            </a:pPr>
            <a:r>
              <a:rPr lang="it-IT" dirty="0"/>
              <a:t>la metodologia utilizzata per la determinazione del prezzo complessivo del contratto in presenza di corrispettivi variabili;</a:t>
            </a:r>
          </a:p>
          <a:p>
            <a:pPr marL="285750" indent="-285750" algn="just">
              <a:buFont typeface="Arial" panose="020B0604020202020204" pitchFamily="34" charset="0"/>
              <a:buChar char="•"/>
            </a:pPr>
            <a:r>
              <a:rPr lang="it-IT" dirty="0"/>
              <a:t>nel caso di attualizzazione del prezzo, le informazioni previste dall’OIC 15;</a:t>
            </a:r>
          </a:p>
          <a:p>
            <a:pPr marL="285750" indent="-285750" algn="just">
              <a:buFont typeface="Arial" panose="020B0604020202020204" pitchFamily="34" charset="0"/>
              <a:buChar char="•"/>
            </a:pPr>
            <a:r>
              <a:rPr lang="it-IT" dirty="0"/>
              <a:t>il metodo utilizzato per l’allocazione del prezzo complessivo del contratto alle singole unità elementari di contabilizzazione;</a:t>
            </a:r>
          </a:p>
          <a:p>
            <a:pPr marL="285750" indent="-285750" algn="just">
              <a:buFont typeface="Arial" panose="020B0604020202020204" pitchFamily="34" charset="0"/>
              <a:buChar char="•"/>
            </a:pPr>
            <a:r>
              <a:rPr lang="it-IT" dirty="0"/>
              <a:t>la metodologia utilizzata per determinare lo stato di avanzamento in caso di prestazioni di servizi.</a:t>
            </a:r>
          </a:p>
          <a:p>
            <a:pPr algn="just"/>
            <a:endParaRPr lang="it-IT" dirty="0"/>
          </a:p>
        </p:txBody>
      </p:sp>
    </p:spTree>
    <p:extLst>
      <p:ext uri="{BB962C8B-B14F-4D97-AF65-F5344CB8AC3E}">
        <p14:creationId xmlns:p14="http://schemas.microsoft.com/office/powerpoint/2010/main" val="3233904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2" y="641331"/>
            <a:ext cx="8470575"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La prima applicazione dell’OIC 34.</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4247317"/>
          </a:xfrm>
          <a:prstGeom prst="rect">
            <a:avLst/>
          </a:prstGeom>
          <a:noFill/>
        </p:spPr>
        <p:txBody>
          <a:bodyPr wrap="square">
            <a:spAutoFit/>
          </a:bodyPr>
          <a:lstStyle/>
          <a:p>
            <a:pPr algn="just"/>
            <a:r>
              <a:rPr lang="it-IT" dirty="0"/>
              <a:t>Le disposizioni di prima applicazione sono contenute nei paragrafi 44-45 dell’OIC 34 e prevedono le seguenti possibilità:</a:t>
            </a:r>
          </a:p>
          <a:p>
            <a:pPr marL="285750" indent="-285750" algn="just">
              <a:buFont typeface="Arial" panose="020B0604020202020204" pitchFamily="34" charset="0"/>
              <a:buChar char="•"/>
            </a:pPr>
            <a:r>
              <a:rPr lang="it-IT" dirty="0"/>
              <a:t>applicazione </a:t>
            </a:r>
            <a:r>
              <a:rPr lang="it-IT" b="1" dirty="0"/>
              <a:t>retroattiva</a:t>
            </a:r>
            <a:r>
              <a:rPr lang="it-IT" dirty="0"/>
              <a:t>, quale descritta nell’OIC 29.18 (“</a:t>
            </a:r>
            <a:r>
              <a:rPr lang="it-IT" i="1" dirty="0"/>
              <a:t>L’applicazione retroattiva di un nuovo principio contabile comporta, ai soli fini comparativi, la rideterminazione degli effetti che si sarebbero avuti nel bilancio comparativo come se da sempre fosse stato applicato il nuovo principio contabile.</a:t>
            </a:r>
            <a:r>
              <a:rPr lang="it-IT" dirty="0"/>
              <a:t>”);</a:t>
            </a:r>
          </a:p>
          <a:p>
            <a:pPr marL="285750" indent="-285750" algn="just">
              <a:buFont typeface="Arial" panose="020B0604020202020204" pitchFamily="34" charset="0"/>
              <a:buChar char="•"/>
            </a:pPr>
            <a:r>
              <a:rPr lang="it-IT" dirty="0"/>
              <a:t>applicazione </a:t>
            </a:r>
            <a:r>
              <a:rPr lang="it-IT" b="1" dirty="0"/>
              <a:t>parzialmente retroattiva</a:t>
            </a:r>
            <a:r>
              <a:rPr lang="it-IT" dirty="0"/>
              <a:t>: come previsto dall’OIC 34.44 (“</a:t>
            </a:r>
            <a:r>
              <a:rPr lang="it-IT" i="1" dirty="0"/>
              <a:t>la società può decidere di non rettificare i dati comparativi e rettificare il saldo d’apertura del patrimonio netto dell’esercizio in corso</a:t>
            </a:r>
            <a:r>
              <a:rPr lang="it-IT" dirty="0"/>
              <a:t>”);</a:t>
            </a:r>
          </a:p>
          <a:p>
            <a:pPr marL="285750" indent="-285750" algn="just">
              <a:buFont typeface="Arial" panose="020B0604020202020204" pitchFamily="34" charset="0"/>
              <a:buChar char="•"/>
            </a:pPr>
            <a:r>
              <a:rPr lang="it-IT" dirty="0"/>
              <a:t>applicazione </a:t>
            </a:r>
            <a:r>
              <a:rPr lang="it-IT" b="1" dirty="0"/>
              <a:t>prospettica</a:t>
            </a:r>
            <a:r>
              <a:rPr lang="it-IT" dirty="0"/>
              <a:t>: in tal caso, l’OIC 34 si applica “</a:t>
            </a:r>
            <a:r>
              <a:rPr lang="it-IT" i="1" dirty="0"/>
              <a:t>solo ai contratti di vendita che vengono stipulati a partire dall’inizio del primo esercizio di applicazione del presente principio contabile</a:t>
            </a:r>
            <a:r>
              <a:rPr lang="it-IT" dirty="0"/>
              <a:t>”.</a:t>
            </a:r>
          </a:p>
          <a:p>
            <a:pPr algn="just"/>
            <a:endParaRPr lang="it-IT" dirty="0"/>
          </a:p>
          <a:p>
            <a:pPr algn="just"/>
            <a:r>
              <a:rPr lang="it-IT" dirty="0"/>
              <a:t>Nota: le serie storiche si modificano!</a:t>
            </a:r>
          </a:p>
        </p:txBody>
      </p:sp>
    </p:spTree>
    <p:extLst>
      <p:ext uri="{BB962C8B-B14F-4D97-AF65-F5344CB8AC3E}">
        <p14:creationId xmlns:p14="http://schemas.microsoft.com/office/powerpoint/2010/main" val="4279929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2" y="641331"/>
            <a:ext cx="8470575"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La prima applicazione dell’OIC 34 (segue).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3693319"/>
          </a:xfrm>
          <a:prstGeom prst="rect">
            <a:avLst/>
          </a:prstGeom>
          <a:noFill/>
        </p:spPr>
        <p:txBody>
          <a:bodyPr wrap="square">
            <a:spAutoFit/>
          </a:bodyPr>
          <a:lstStyle/>
          <a:p>
            <a:pPr algn="just"/>
            <a:r>
              <a:rPr lang="it-IT" dirty="0"/>
              <a:t>La prima applicazione dell’OIC 34 può comportare modifiche ai seguenti conti contabili (ipotizzando l’adozione anche ai costi):</a:t>
            </a:r>
          </a:p>
          <a:p>
            <a:pPr marL="285750" indent="-285750" algn="just">
              <a:buFont typeface="Arial" panose="020B0604020202020204" pitchFamily="34" charset="0"/>
              <a:buChar char="•"/>
            </a:pPr>
            <a:r>
              <a:rPr lang="it-IT" dirty="0"/>
              <a:t>STATO PATRIMONIALE:</a:t>
            </a:r>
          </a:p>
          <a:p>
            <a:pPr marL="742950" lvl="1" indent="-285750" algn="just">
              <a:buFont typeface="Arial" panose="020B0604020202020204" pitchFamily="34" charset="0"/>
              <a:buChar char="•"/>
            </a:pPr>
            <a:r>
              <a:rPr lang="it-IT" u="sng" dirty="0"/>
              <a:t>Attivo</a:t>
            </a:r>
            <a:r>
              <a:rPr lang="it-IT" dirty="0"/>
              <a:t>: Immobilizzazioni Immateriali – Immobilizzazioni Materiali – Finanziamenti attivi – Imposte anticipate – Rimanenze – Ratei e risconti;</a:t>
            </a:r>
          </a:p>
          <a:p>
            <a:pPr marL="742950" lvl="1" indent="-285750" algn="just">
              <a:buFont typeface="Arial" panose="020B0604020202020204" pitchFamily="34" charset="0"/>
              <a:buChar char="•"/>
            </a:pPr>
            <a:r>
              <a:rPr lang="it-IT" u="sng" dirty="0"/>
              <a:t>Passivo</a:t>
            </a:r>
            <a:r>
              <a:rPr lang="it-IT" dirty="0"/>
              <a:t>: Fondi rischi e oneri – Imposte differite – Finanziamenti passivi.</a:t>
            </a:r>
          </a:p>
          <a:p>
            <a:pPr marL="285750" indent="-285750" algn="just">
              <a:buFont typeface="Arial" panose="020B0604020202020204" pitchFamily="34" charset="0"/>
              <a:buChar char="•"/>
            </a:pPr>
            <a:r>
              <a:rPr lang="it-IT" dirty="0"/>
              <a:t>CONTO ECONOMICO:</a:t>
            </a:r>
          </a:p>
          <a:p>
            <a:pPr marL="742950" lvl="1" indent="-285750" algn="just">
              <a:buFont typeface="Arial" panose="020B0604020202020204" pitchFamily="34" charset="0"/>
              <a:buChar char="•"/>
            </a:pPr>
            <a:r>
              <a:rPr lang="it-IT" dirty="0"/>
              <a:t>Ricavi – Costo del Venduto – Ammortamenti – Accantonamenti – Interessi attivi – Interessi passivi – Imposte correnti – Imposte differite.</a:t>
            </a:r>
          </a:p>
          <a:p>
            <a:pPr algn="just"/>
            <a:endParaRPr lang="it-IT" dirty="0"/>
          </a:p>
        </p:txBody>
      </p:sp>
    </p:spTree>
    <p:extLst>
      <p:ext uri="{BB962C8B-B14F-4D97-AF65-F5344CB8AC3E}">
        <p14:creationId xmlns:p14="http://schemas.microsoft.com/office/powerpoint/2010/main" val="2931370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2" y="641331"/>
            <a:ext cx="8470575"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La prima applicazione dell’OIC 34 (segue).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546890"/>
            <a:ext cx="7945733" cy="4801314"/>
          </a:xfrm>
          <a:prstGeom prst="rect">
            <a:avLst/>
          </a:prstGeom>
          <a:noFill/>
        </p:spPr>
        <p:txBody>
          <a:bodyPr wrap="square">
            <a:spAutoFit/>
          </a:bodyPr>
          <a:lstStyle/>
          <a:p>
            <a:pPr algn="just"/>
            <a:r>
              <a:rPr lang="it-IT" dirty="0"/>
              <a:t>La prima applicazione dell’OIC 34 pone </a:t>
            </a:r>
            <a:r>
              <a:rPr lang="it-IT" b="1" dirty="0"/>
              <a:t>problemi per i quali i professionisti possono fornire aiuto</a:t>
            </a:r>
            <a:r>
              <a:rPr lang="it-IT" dirty="0"/>
              <a:t>:</a:t>
            </a:r>
          </a:p>
          <a:p>
            <a:pPr marL="285750" indent="-285750" algn="just">
              <a:buFont typeface="Arial" panose="020B0604020202020204" pitchFamily="34" charset="0"/>
              <a:buChar char="•"/>
            </a:pPr>
            <a:r>
              <a:rPr lang="it-IT" dirty="0"/>
              <a:t>consapevolezza e formazione;</a:t>
            </a:r>
          </a:p>
          <a:p>
            <a:pPr marL="285750" indent="-285750" algn="just">
              <a:buFont typeface="Arial" panose="020B0604020202020204" pitchFamily="34" charset="0"/>
              <a:buChar char="•"/>
            </a:pPr>
            <a:r>
              <a:rPr lang="it-IT" dirty="0"/>
              <a:t>review dei contratti di vendita per identificare quelli con potenziale impatto, successiva analisi di dettaglio ed eventuali pareri contabili;</a:t>
            </a:r>
          </a:p>
          <a:p>
            <a:pPr marL="285750" indent="-285750" algn="just">
              <a:buFont typeface="Arial" panose="020B0604020202020204" pitchFamily="34" charset="0"/>
              <a:buChar char="•"/>
            </a:pPr>
            <a:r>
              <a:rPr lang="it-IT" dirty="0"/>
              <a:t>analisi dei costi di acquisizione della clientela per la capitalizzazione ed eventuali pareri contabili;</a:t>
            </a:r>
          </a:p>
          <a:p>
            <a:pPr marL="285750" indent="-285750" algn="just">
              <a:buFont typeface="Arial" panose="020B0604020202020204" pitchFamily="34" charset="0"/>
              <a:buChar char="•"/>
            </a:pPr>
            <a:r>
              <a:rPr lang="it-IT" dirty="0"/>
              <a:t>valutazione degli impatti fiscali, correnti e differiti;</a:t>
            </a:r>
          </a:p>
          <a:p>
            <a:pPr marL="285750" indent="-285750" algn="just">
              <a:buFont typeface="Arial" panose="020B0604020202020204" pitchFamily="34" charset="0"/>
              <a:buChar char="•"/>
            </a:pPr>
            <a:r>
              <a:rPr lang="it-IT" dirty="0"/>
              <a:t>valutazione degli impatti sui sistemi informativi, sulla pianificazione, sulle previsioni di cassa e sulla comunicazione all’esterno;</a:t>
            </a:r>
          </a:p>
          <a:p>
            <a:pPr marL="285750" indent="-285750" algn="just">
              <a:buFont typeface="Arial" panose="020B0604020202020204" pitchFamily="34" charset="0"/>
              <a:buChar char="•"/>
            </a:pPr>
            <a:r>
              <a:rPr lang="it-IT" dirty="0"/>
              <a:t>valutazione di eventuali implicazioni contrattuali/legali (ad esempio, </a:t>
            </a:r>
            <a:r>
              <a:rPr lang="it-IT" i="1" dirty="0"/>
              <a:t>covenants</a:t>
            </a:r>
            <a:r>
              <a:rPr lang="it-IT" dirty="0"/>
              <a:t>, meccanismi di incentivazione del personale);</a:t>
            </a:r>
          </a:p>
          <a:p>
            <a:pPr marL="285750" indent="-285750" algn="just">
              <a:buFont typeface="Arial" panose="020B0604020202020204" pitchFamily="34" charset="0"/>
              <a:buChar char="•"/>
            </a:pPr>
            <a:r>
              <a:rPr lang="it-IT" dirty="0"/>
              <a:t>modifica delle modalità operativo/gestionali interne (ad esempio, coinvolgimento delle funzioni contabili e dei professionisti esterni nello sviluppo di nuove offerte commerciali);</a:t>
            </a:r>
          </a:p>
          <a:p>
            <a:pPr marL="285750" indent="-285750" algn="just">
              <a:buFont typeface="Arial" panose="020B0604020202020204" pitchFamily="34" charset="0"/>
              <a:buChar char="•"/>
            </a:pPr>
            <a:r>
              <a:rPr lang="it-IT" dirty="0"/>
              <a:t>…</a:t>
            </a:r>
          </a:p>
          <a:p>
            <a:pPr marL="285750" indent="-285750" algn="just">
              <a:buFont typeface="Arial" panose="020B0604020202020204" pitchFamily="34" charset="0"/>
              <a:buChar char="•"/>
            </a:pPr>
            <a:endParaRPr lang="it-IT" dirty="0"/>
          </a:p>
        </p:txBody>
      </p:sp>
    </p:spTree>
    <p:extLst>
      <p:ext uri="{BB962C8B-B14F-4D97-AF65-F5344CB8AC3E}">
        <p14:creationId xmlns:p14="http://schemas.microsoft.com/office/powerpoint/2010/main" val="2882638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A8406E5-6284-C665-578A-8C2F9675B20D}"/>
              </a:ext>
            </a:extLst>
          </p:cNvPr>
          <p:cNvSpPr txBox="1"/>
          <p:nvPr/>
        </p:nvSpPr>
        <p:spPr>
          <a:xfrm>
            <a:off x="563527" y="3377980"/>
            <a:ext cx="7452910" cy="1323439"/>
          </a:xfrm>
          <a:prstGeom prst="rect">
            <a:avLst/>
          </a:prstGeom>
          <a:noFill/>
        </p:spPr>
        <p:txBody>
          <a:bodyPr wrap="square" rtlCol="0">
            <a:spAutoFit/>
          </a:bodyPr>
          <a:lstStyle/>
          <a:p>
            <a:pPr algn="ctr"/>
            <a:r>
              <a:rPr lang="it-IT" sz="4000" b="1" dirty="0"/>
              <a:t>Grazie</a:t>
            </a:r>
          </a:p>
          <a:p>
            <a:pPr algn="ctr"/>
            <a:r>
              <a:rPr lang="it-IT" sz="4000" b="1" dirty="0"/>
              <a:t>Michele Casò</a:t>
            </a:r>
          </a:p>
        </p:txBody>
      </p:sp>
    </p:spTree>
    <p:extLst>
      <p:ext uri="{BB962C8B-B14F-4D97-AF65-F5344CB8AC3E}">
        <p14:creationId xmlns:p14="http://schemas.microsoft.com/office/powerpoint/2010/main" val="13024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Il modello contabile.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620775"/>
            <a:ext cx="7945733" cy="1384995"/>
          </a:xfrm>
          <a:prstGeom prst="rect">
            <a:avLst/>
          </a:prstGeom>
          <a:noFill/>
        </p:spPr>
        <p:txBody>
          <a:bodyPr wrap="square">
            <a:spAutoFit/>
          </a:bodyPr>
          <a:lstStyle/>
          <a:p>
            <a:pPr algn="just"/>
            <a:r>
              <a:rPr lang="it-IT" dirty="0"/>
              <a:t>Il modello contabile descritto nell’OIC 34 prevede i seguenti step:</a:t>
            </a:r>
          </a:p>
          <a:p>
            <a:pPr algn="just"/>
            <a:endParaRPr lang="it-IT" dirty="0"/>
          </a:p>
          <a:p>
            <a:pPr algn="just"/>
            <a:endParaRPr lang="it-IT" dirty="0"/>
          </a:p>
          <a:p>
            <a:pPr algn="just"/>
            <a:endParaRPr lang="it-IT" dirty="0"/>
          </a:p>
          <a:p>
            <a:endParaRPr lang="it-IT" sz="1200" dirty="0"/>
          </a:p>
        </p:txBody>
      </p:sp>
      <p:graphicFrame>
        <p:nvGraphicFramePr>
          <p:cNvPr id="3" name="Table 3">
            <a:extLst>
              <a:ext uri="{FF2B5EF4-FFF2-40B4-BE49-F238E27FC236}">
                <a16:creationId xmlns:a16="http://schemas.microsoft.com/office/drawing/2014/main" id="{7B6089E5-6C08-D5B7-2C5E-30E0A0FE9C5A}"/>
              </a:ext>
            </a:extLst>
          </p:cNvPr>
          <p:cNvGraphicFramePr>
            <a:graphicFrameLocks noGrp="1"/>
          </p:cNvGraphicFramePr>
          <p:nvPr>
            <p:extLst>
              <p:ext uri="{D42A27DB-BD31-4B8C-83A1-F6EECF244321}">
                <p14:modId xmlns:p14="http://schemas.microsoft.com/office/powerpoint/2010/main" val="1717553293"/>
              </p:ext>
            </p:extLst>
          </p:nvPr>
        </p:nvGraphicFramePr>
        <p:xfrm>
          <a:off x="422412" y="2324100"/>
          <a:ext cx="8199073" cy="2966720"/>
        </p:xfrm>
        <a:graphic>
          <a:graphicData uri="http://schemas.openxmlformats.org/drawingml/2006/table">
            <a:tbl>
              <a:tblPr firstRow="1" bandRow="1">
                <a:tableStyleId>{5C22544A-7EE6-4342-B048-85BDC9FD1C3A}</a:tableStyleId>
              </a:tblPr>
              <a:tblGrid>
                <a:gridCol w="6752829">
                  <a:extLst>
                    <a:ext uri="{9D8B030D-6E8A-4147-A177-3AD203B41FA5}">
                      <a16:colId xmlns:a16="http://schemas.microsoft.com/office/drawing/2014/main" val="3659165860"/>
                    </a:ext>
                  </a:extLst>
                </a:gridCol>
                <a:gridCol w="1446244">
                  <a:extLst>
                    <a:ext uri="{9D8B030D-6E8A-4147-A177-3AD203B41FA5}">
                      <a16:colId xmlns:a16="http://schemas.microsoft.com/office/drawing/2014/main" val="3150735642"/>
                    </a:ext>
                  </a:extLst>
                </a:gridCol>
              </a:tblGrid>
              <a:tr h="370840">
                <a:tc>
                  <a:txBody>
                    <a:bodyPr/>
                    <a:lstStyle/>
                    <a:p>
                      <a:pPr algn="ctr"/>
                      <a:r>
                        <a:rPr lang="it-IT" dirty="0"/>
                        <a:t>Descrizione</a:t>
                      </a:r>
                    </a:p>
                  </a:txBody>
                  <a:tcPr/>
                </a:tc>
                <a:tc>
                  <a:txBody>
                    <a:bodyPr/>
                    <a:lstStyle/>
                    <a:p>
                      <a:pPr algn="ctr"/>
                      <a:r>
                        <a:rPr lang="it-IT" dirty="0"/>
                        <a:t>Paragrafi</a:t>
                      </a:r>
                    </a:p>
                  </a:txBody>
                  <a:tcPr/>
                </a:tc>
                <a:extLst>
                  <a:ext uri="{0D108BD9-81ED-4DB2-BD59-A6C34878D82A}">
                    <a16:rowId xmlns:a16="http://schemas.microsoft.com/office/drawing/2014/main" val="4071193090"/>
                  </a:ext>
                </a:extLst>
              </a:tr>
              <a:tr h="370840">
                <a:tc>
                  <a:txBody>
                    <a:bodyPr/>
                    <a:lstStyle/>
                    <a:p>
                      <a:r>
                        <a:rPr lang="it-IT" dirty="0"/>
                        <a:t>1. Valutare se raggruppare (o meno) più contratti</a:t>
                      </a:r>
                    </a:p>
                  </a:txBody>
                  <a:tcPr/>
                </a:tc>
                <a:tc>
                  <a:txBody>
                    <a:bodyPr/>
                    <a:lstStyle/>
                    <a:p>
                      <a:pPr algn="ctr"/>
                      <a:r>
                        <a:rPr lang="it-IT" dirty="0"/>
                        <a:t>9</a:t>
                      </a:r>
                    </a:p>
                  </a:txBody>
                  <a:tcPr/>
                </a:tc>
                <a:extLst>
                  <a:ext uri="{0D108BD9-81ED-4DB2-BD59-A6C34878D82A}">
                    <a16:rowId xmlns:a16="http://schemas.microsoft.com/office/drawing/2014/main" val="2044589817"/>
                  </a:ext>
                </a:extLst>
              </a:tr>
              <a:tr h="370840">
                <a:tc>
                  <a:txBody>
                    <a:bodyPr/>
                    <a:lstStyle/>
                    <a:p>
                      <a:r>
                        <a:rPr lang="it-IT" dirty="0"/>
                        <a:t>2. Determinare il prezzo complessivo del contratto</a:t>
                      </a:r>
                    </a:p>
                  </a:txBody>
                  <a:tcPr/>
                </a:tc>
                <a:tc>
                  <a:txBody>
                    <a:bodyPr/>
                    <a:lstStyle/>
                    <a:p>
                      <a:pPr algn="ctr"/>
                      <a:r>
                        <a:rPr lang="it-IT" dirty="0"/>
                        <a:t>10-15</a:t>
                      </a:r>
                    </a:p>
                  </a:txBody>
                  <a:tcPr/>
                </a:tc>
                <a:extLst>
                  <a:ext uri="{0D108BD9-81ED-4DB2-BD59-A6C34878D82A}">
                    <a16:rowId xmlns:a16="http://schemas.microsoft.com/office/drawing/2014/main" val="3808250244"/>
                  </a:ext>
                </a:extLst>
              </a:tr>
              <a:tr h="370840">
                <a:tc>
                  <a:txBody>
                    <a:bodyPr/>
                    <a:lstStyle/>
                    <a:p>
                      <a:r>
                        <a:rPr lang="it-IT" dirty="0"/>
                        <a:t>3. Identificare le unità elementari di contabilizzazione</a:t>
                      </a:r>
                    </a:p>
                  </a:txBody>
                  <a:tcPr/>
                </a:tc>
                <a:tc>
                  <a:txBody>
                    <a:bodyPr/>
                    <a:lstStyle/>
                    <a:p>
                      <a:pPr algn="ctr"/>
                      <a:r>
                        <a:rPr lang="it-IT" dirty="0"/>
                        <a:t>16-18</a:t>
                      </a:r>
                    </a:p>
                  </a:txBody>
                  <a:tcPr/>
                </a:tc>
                <a:extLst>
                  <a:ext uri="{0D108BD9-81ED-4DB2-BD59-A6C34878D82A}">
                    <a16:rowId xmlns:a16="http://schemas.microsoft.com/office/drawing/2014/main" val="927120509"/>
                  </a:ext>
                </a:extLst>
              </a:tr>
              <a:tr h="370840">
                <a:tc>
                  <a:txBody>
                    <a:bodyPr/>
                    <a:lstStyle/>
                    <a:p>
                      <a:r>
                        <a:rPr lang="it-IT" dirty="0"/>
                        <a:t>4. Allocare il prezzo complessivo alle varie unità elementari</a:t>
                      </a:r>
                    </a:p>
                  </a:txBody>
                  <a:tcPr/>
                </a:tc>
                <a:tc>
                  <a:txBody>
                    <a:bodyPr/>
                    <a:lstStyle/>
                    <a:p>
                      <a:pPr algn="ctr"/>
                      <a:r>
                        <a:rPr lang="it-IT" dirty="0"/>
                        <a:t>19-21</a:t>
                      </a:r>
                    </a:p>
                  </a:txBody>
                  <a:tcPr/>
                </a:tc>
                <a:extLst>
                  <a:ext uri="{0D108BD9-81ED-4DB2-BD59-A6C34878D82A}">
                    <a16:rowId xmlns:a16="http://schemas.microsoft.com/office/drawing/2014/main" val="3719381908"/>
                  </a:ext>
                </a:extLst>
              </a:tr>
              <a:tr h="370840">
                <a:tc>
                  <a:txBody>
                    <a:bodyPr/>
                    <a:lstStyle/>
                    <a:p>
                      <a:r>
                        <a:rPr lang="it-IT" dirty="0"/>
                        <a:t>5. Rilevare i ricavi</a:t>
                      </a:r>
                    </a:p>
                  </a:txBody>
                  <a:tcPr/>
                </a:tc>
                <a:tc>
                  <a:txBody>
                    <a:bodyPr/>
                    <a:lstStyle/>
                    <a:p>
                      <a:pPr algn="ctr"/>
                      <a:r>
                        <a:rPr lang="it-IT" dirty="0"/>
                        <a:t>22</a:t>
                      </a:r>
                    </a:p>
                  </a:txBody>
                  <a:tcPr/>
                </a:tc>
                <a:extLst>
                  <a:ext uri="{0D108BD9-81ED-4DB2-BD59-A6C34878D82A}">
                    <a16:rowId xmlns:a16="http://schemas.microsoft.com/office/drawing/2014/main" val="383534851"/>
                  </a:ext>
                </a:extLst>
              </a:tr>
              <a:tr h="370840">
                <a:tc>
                  <a:txBody>
                    <a:bodyPr/>
                    <a:lstStyle/>
                    <a:p>
                      <a:r>
                        <a:rPr lang="it-IT" dirty="0"/>
                        <a:t>    - da vendita di beni</a:t>
                      </a:r>
                    </a:p>
                  </a:txBody>
                  <a:tcPr/>
                </a:tc>
                <a:tc>
                  <a:txBody>
                    <a:bodyPr/>
                    <a:lstStyle/>
                    <a:p>
                      <a:pPr algn="ctr"/>
                      <a:r>
                        <a:rPr lang="it-IT" dirty="0"/>
                        <a:t>23-30</a:t>
                      </a:r>
                    </a:p>
                  </a:txBody>
                  <a:tcPr/>
                </a:tc>
                <a:extLst>
                  <a:ext uri="{0D108BD9-81ED-4DB2-BD59-A6C34878D82A}">
                    <a16:rowId xmlns:a16="http://schemas.microsoft.com/office/drawing/2014/main" val="4036156385"/>
                  </a:ext>
                </a:extLst>
              </a:tr>
              <a:tr h="370840">
                <a:tc>
                  <a:txBody>
                    <a:bodyPr/>
                    <a:lstStyle/>
                    <a:p>
                      <a:r>
                        <a:rPr lang="it-IT" dirty="0"/>
                        <a:t>    - da erogazione di servizi</a:t>
                      </a:r>
                    </a:p>
                  </a:txBody>
                  <a:tcPr/>
                </a:tc>
                <a:tc>
                  <a:txBody>
                    <a:bodyPr/>
                    <a:lstStyle/>
                    <a:p>
                      <a:pPr algn="ctr"/>
                      <a:r>
                        <a:rPr lang="it-IT" dirty="0"/>
                        <a:t>31-33</a:t>
                      </a:r>
                    </a:p>
                  </a:txBody>
                  <a:tcPr/>
                </a:tc>
                <a:extLst>
                  <a:ext uri="{0D108BD9-81ED-4DB2-BD59-A6C34878D82A}">
                    <a16:rowId xmlns:a16="http://schemas.microsoft.com/office/drawing/2014/main" val="4256785608"/>
                  </a:ext>
                </a:extLst>
              </a:tr>
            </a:tbl>
          </a:graphicData>
        </a:graphic>
      </p:graphicFrame>
    </p:spTree>
    <p:extLst>
      <p:ext uri="{BB962C8B-B14F-4D97-AF65-F5344CB8AC3E}">
        <p14:creationId xmlns:p14="http://schemas.microsoft.com/office/powerpoint/2010/main" val="2406111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Raggruppamento di contratti</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315979"/>
            <a:ext cx="7945733" cy="3300904"/>
          </a:xfrm>
          <a:prstGeom prst="rect">
            <a:avLst/>
          </a:prstGeom>
          <a:noFill/>
        </p:spPr>
        <p:txBody>
          <a:bodyPr wrap="square">
            <a:spAutoFit/>
          </a:bodyPr>
          <a:lstStyle/>
          <a:p>
            <a:pPr algn="just"/>
            <a:r>
              <a:rPr lang="en-US" dirty="0" err="1"/>
              <a:t>Più</a:t>
            </a:r>
            <a:r>
              <a:rPr lang="en-US" dirty="0"/>
              <a:t> </a:t>
            </a:r>
            <a:r>
              <a:rPr lang="en-US" dirty="0" err="1"/>
              <a:t>contratti</a:t>
            </a:r>
            <a:r>
              <a:rPr lang="en-US" dirty="0"/>
              <a:t> </a:t>
            </a:r>
            <a:r>
              <a:rPr lang="en-US" dirty="0" err="1"/>
              <a:t>devono</a:t>
            </a:r>
            <a:r>
              <a:rPr lang="en-US" dirty="0"/>
              <a:t> </a:t>
            </a:r>
            <a:r>
              <a:rPr lang="en-US" dirty="0" err="1"/>
              <a:t>essere</a:t>
            </a:r>
            <a:r>
              <a:rPr lang="en-US" dirty="0"/>
              <a:t> </a:t>
            </a:r>
            <a:r>
              <a:rPr lang="en-US" dirty="0" err="1"/>
              <a:t>raggruppati</a:t>
            </a:r>
            <a:r>
              <a:rPr lang="en-US" dirty="0"/>
              <a:t> </a:t>
            </a:r>
            <a:r>
              <a:rPr lang="en-US" dirty="0" err="1"/>
              <a:t>quando</a:t>
            </a:r>
            <a:r>
              <a:rPr lang="en-US" dirty="0"/>
              <a:t>:</a:t>
            </a:r>
          </a:p>
          <a:p>
            <a:pPr algn="just"/>
            <a:endParaRPr lang="en-US" dirty="0"/>
          </a:p>
          <a:p>
            <a:pPr marL="285750" indent="-285750" algn="just">
              <a:buFont typeface="Arial" panose="020B0604020202020204" pitchFamily="34" charset="0"/>
              <a:buChar char="•"/>
            </a:pPr>
            <a:r>
              <a:rPr lang="it-IT" dirty="0"/>
              <a:t>sono negoziati simultaneamente; 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si verifica una delle seguenti condizioni:</a:t>
            </a:r>
            <a:endParaRPr lang="en-US" dirty="0"/>
          </a:p>
          <a:p>
            <a:pPr marL="971550" lvl="1" indent="-514350" algn="just">
              <a:buAutoNum type="romanLcParenBoth"/>
            </a:pPr>
            <a:r>
              <a:rPr lang="it-IT" dirty="0"/>
              <a:t>il gruppo di contratti è stato negoziato in modo congiunto con un unico obiettivo commerciale;</a:t>
            </a:r>
          </a:p>
          <a:p>
            <a:pPr marL="971550" lvl="1" indent="-514350" algn="just">
              <a:buAutoNum type="romanLcParenBoth"/>
            </a:pPr>
            <a:r>
              <a:rPr lang="it-IT" dirty="0"/>
              <a:t>il prezzo di un contratto dipende dai prezzi o dalle prestazioni degli altri contratti.</a:t>
            </a:r>
          </a:p>
          <a:p>
            <a:pPr marL="971550" lvl="1" indent="-514350" algn="just">
              <a:buAutoNum type="romanLcParenBoth"/>
            </a:pPr>
            <a:endParaRPr lang="it-IT" dirty="0"/>
          </a:p>
          <a:p>
            <a:pPr marL="0" lvl="1" algn="just"/>
            <a:r>
              <a:rPr lang="it-IT" dirty="0"/>
              <a:t>NOTA: si tratta di un’eccezione.</a:t>
            </a:r>
          </a:p>
          <a:p>
            <a:endParaRPr lang="it-IT" sz="1050" dirty="0"/>
          </a:p>
        </p:txBody>
      </p:sp>
    </p:spTree>
    <p:extLst>
      <p:ext uri="{BB962C8B-B14F-4D97-AF65-F5344CB8AC3E}">
        <p14:creationId xmlns:p14="http://schemas.microsoft.com/office/powerpoint/2010/main" val="1803299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Determinazione del prezzo complessivo.</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315979"/>
            <a:ext cx="7945733" cy="4708981"/>
          </a:xfrm>
          <a:prstGeom prst="rect">
            <a:avLst/>
          </a:prstGeom>
          <a:noFill/>
        </p:spPr>
        <p:txBody>
          <a:bodyPr wrap="square">
            <a:spAutoFit/>
          </a:bodyPr>
          <a:lstStyle/>
          <a:p>
            <a:pPr algn="just"/>
            <a:r>
              <a:rPr lang="en-US" dirty="0"/>
              <a:t>Nella </a:t>
            </a:r>
            <a:r>
              <a:rPr lang="en-US" dirty="0" err="1"/>
              <a:t>determinazione</a:t>
            </a:r>
            <a:r>
              <a:rPr lang="en-US" dirty="0"/>
              <a:t> del </a:t>
            </a:r>
            <a:r>
              <a:rPr lang="en-US" dirty="0" err="1"/>
              <a:t>prezzo</a:t>
            </a:r>
            <a:r>
              <a:rPr lang="en-US" dirty="0"/>
              <a:t> </a:t>
            </a:r>
            <a:r>
              <a:rPr lang="en-US" dirty="0" err="1"/>
              <a:t>complessivo</a:t>
            </a:r>
            <a:r>
              <a:rPr lang="en-US" dirty="0"/>
              <a:t> (</a:t>
            </a:r>
            <a:r>
              <a:rPr lang="en-US" dirty="0" err="1"/>
              <a:t>l’importo</a:t>
            </a:r>
            <a:r>
              <a:rPr lang="en-US" dirty="0"/>
              <a:t> da </a:t>
            </a:r>
            <a:r>
              <a:rPr lang="en-US" dirty="0" err="1"/>
              <a:t>rilevare</a:t>
            </a:r>
            <a:r>
              <a:rPr lang="en-US" dirty="0"/>
              <a:t> </a:t>
            </a:r>
            <a:r>
              <a:rPr lang="en-US" dirty="0" err="1"/>
              <a:t>tra</a:t>
            </a:r>
            <a:r>
              <a:rPr lang="en-US" dirty="0"/>
              <a:t> </a:t>
            </a:r>
            <a:r>
              <a:rPr lang="en-US" dirty="0" err="1"/>
              <a:t>i</a:t>
            </a:r>
            <a:r>
              <a:rPr lang="en-US" dirty="0"/>
              <a:t> </a:t>
            </a:r>
            <a:r>
              <a:rPr lang="en-US" dirty="0" err="1"/>
              <a:t>ricavi</a:t>
            </a:r>
            <a:r>
              <a:rPr lang="en-US" dirty="0"/>
              <a:t>) </a:t>
            </a:r>
            <a:r>
              <a:rPr lang="en-US" dirty="0" err="1"/>
              <a:t>si</a:t>
            </a:r>
            <a:r>
              <a:rPr lang="en-US" dirty="0"/>
              <a:t> </a:t>
            </a:r>
            <a:r>
              <a:rPr lang="en-US" dirty="0" err="1"/>
              <a:t>devono</a:t>
            </a:r>
            <a:r>
              <a:rPr lang="en-US" dirty="0"/>
              <a:t> </a:t>
            </a:r>
            <a:r>
              <a:rPr lang="en-US" dirty="0" err="1"/>
              <a:t>considerare</a:t>
            </a:r>
            <a:r>
              <a:rPr lang="en-US" dirty="0"/>
              <a:t>:</a:t>
            </a:r>
          </a:p>
          <a:p>
            <a:pPr marL="285750" indent="-285750" algn="just">
              <a:buFont typeface="Arial" panose="020B0604020202020204" pitchFamily="34" charset="0"/>
              <a:buChar char="•"/>
            </a:pPr>
            <a:r>
              <a:rPr lang="it-IT" dirty="0"/>
              <a:t>il </a:t>
            </a:r>
            <a:r>
              <a:rPr lang="it-IT" u="sng" dirty="0"/>
              <a:t>contenuto</a:t>
            </a:r>
            <a:r>
              <a:rPr lang="it-IT" dirty="0"/>
              <a:t> del contratto;</a:t>
            </a:r>
          </a:p>
          <a:p>
            <a:pPr marL="285750" indent="-285750" algn="just">
              <a:buFont typeface="Arial" panose="020B0604020202020204" pitchFamily="34" charset="0"/>
              <a:buChar char="•"/>
            </a:pPr>
            <a:r>
              <a:rPr lang="it-IT" dirty="0"/>
              <a:t>eventuali corrispettivi </a:t>
            </a:r>
            <a:r>
              <a:rPr lang="it-IT" u="sng" dirty="0"/>
              <a:t>variabili</a:t>
            </a:r>
            <a:r>
              <a:rPr lang="it-IT" dirty="0"/>
              <a:t> (sconti, premi, resi, …);</a:t>
            </a:r>
          </a:p>
          <a:p>
            <a:pPr marL="285750" indent="-285750" algn="just">
              <a:buFont typeface="Arial" panose="020B0604020202020204" pitchFamily="34" charset="0"/>
              <a:buChar char="•"/>
            </a:pPr>
            <a:r>
              <a:rPr lang="it-IT" dirty="0"/>
              <a:t>eventuali importi dovuti </a:t>
            </a:r>
            <a:r>
              <a:rPr lang="it-IT" u="sng" dirty="0"/>
              <a:t>al</a:t>
            </a:r>
            <a:r>
              <a:rPr lang="it-IT" dirty="0"/>
              <a:t> cliente;</a:t>
            </a:r>
          </a:p>
          <a:p>
            <a:pPr marL="285750" indent="-285750" algn="just">
              <a:buFont typeface="Arial" panose="020B0604020202020204" pitchFamily="34" charset="0"/>
              <a:buChar char="•"/>
            </a:pPr>
            <a:r>
              <a:rPr lang="it-IT" dirty="0"/>
              <a:t>eventuali incassi </a:t>
            </a:r>
            <a:r>
              <a:rPr lang="it-IT" u="sng" dirty="0"/>
              <a:t>differiti</a:t>
            </a:r>
            <a:r>
              <a:rPr lang="it-IT" dirty="0"/>
              <a:t>;</a:t>
            </a:r>
          </a:p>
          <a:p>
            <a:pPr marL="285750" indent="-285750" algn="just">
              <a:buFont typeface="Arial" panose="020B0604020202020204" pitchFamily="34" charset="0"/>
              <a:buChar char="•"/>
            </a:pPr>
            <a:r>
              <a:rPr lang="it-IT" dirty="0"/>
              <a:t>beni dati in </a:t>
            </a:r>
            <a:r>
              <a:rPr lang="it-IT" u="sng" dirty="0"/>
              <a:t>permuta.</a:t>
            </a:r>
            <a:endParaRPr lang="it-IT" dirty="0"/>
          </a:p>
          <a:p>
            <a:pPr algn="just"/>
            <a:endParaRPr lang="it-IT" dirty="0"/>
          </a:p>
          <a:p>
            <a:pPr algn="just"/>
            <a:r>
              <a:rPr lang="it-IT" dirty="0"/>
              <a:t>Non si tratta di temi «nuovi», ma la rappresentazione contabile è profondamente diversa rispetto al passato.</a:t>
            </a:r>
          </a:p>
          <a:p>
            <a:pPr algn="just"/>
            <a:endParaRPr lang="it-IT" dirty="0"/>
          </a:p>
          <a:p>
            <a:pPr algn="just"/>
            <a:r>
              <a:rPr lang="it-IT" dirty="0"/>
              <a:t>I corrispettivi variabili si considerano se e quando «</a:t>
            </a:r>
            <a:r>
              <a:rPr lang="it-IT" i="1" dirty="0"/>
              <a:t>ragionevolmente certi</a:t>
            </a:r>
            <a:r>
              <a:rPr lang="it-IT" dirty="0"/>
              <a:t>».</a:t>
            </a:r>
          </a:p>
          <a:p>
            <a:pPr algn="just"/>
            <a:endParaRPr lang="it-IT" dirty="0"/>
          </a:p>
          <a:p>
            <a:pPr algn="just"/>
            <a:r>
              <a:rPr lang="it-IT" dirty="0"/>
              <a:t>Ai fini della stima si può considerare:</a:t>
            </a:r>
          </a:p>
          <a:p>
            <a:pPr marL="285750" indent="-285750" algn="just">
              <a:buFont typeface="Arial" panose="020B0604020202020204" pitchFamily="34" charset="0"/>
              <a:buChar char="•"/>
            </a:pPr>
            <a:r>
              <a:rPr lang="it-IT" dirty="0"/>
              <a:t>l’</a:t>
            </a:r>
            <a:r>
              <a:rPr lang="it-IT" dirty="0" err="1"/>
              <a:t>expected</a:t>
            </a:r>
            <a:r>
              <a:rPr lang="it-IT" dirty="0"/>
              <a:t> </a:t>
            </a:r>
            <a:r>
              <a:rPr lang="it-IT" dirty="0" err="1"/>
              <a:t>value</a:t>
            </a:r>
            <a:r>
              <a:rPr lang="it-IT" dirty="0"/>
              <a:t>;</a:t>
            </a:r>
          </a:p>
          <a:p>
            <a:pPr marL="285750" indent="-285750" algn="just">
              <a:buFont typeface="Arial" panose="020B0604020202020204" pitchFamily="34" charset="0"/>
              <a:buChar char="•"/>
            </a:pPr>
            <a:r>
              <a:rPr lang="it-IT" dirty="0"/>
              <a:t>l’importo più probabile.</a:t>
            </a:r>
          </a:p>
          <a:p>
            <a:endParaRPr lang="it-IT" sz="1200" dirty="0"/>
          </a:p>
        </p:txBody>
      </p:sp>
    </p:spTree>
    <p:extLst>
      <p:ext uri="{BB962C8B-B14F-4D97-AF65-F5344CB8AC3E}">
        <p14:creationId xmlns:p14="http://schemas.microsoft.com/office/powerpoint/2010/main" val="1372677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Determinazione del prezzo complessivo (segue).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315979"/>
            <a:ext cx="7945733" cy="2492990"/>
          </a:xfrm>
          <a:prstGeom prst="rect">
            <a:avLst/>
          </a:prstGeom>
          <a:noFill/>
        </p:spPr>
        <p:txBody>
          <a:bodyPr wrap="square">
            <a:spAutoFit/>
          </a:bodyPr>
          <a:lstStyle/>
          <a:p>
            <a:pPr algn="just"/>
            <a:r>
              <a:rPr lang="en-US" dirty="0" err="1"/>
              <a:t>Esempio</a:t>
            </a:r>
            <a:r>
              <a:rPr lang="en-US" dirty="0"/>
              <a:t>: il </a:t>
            </a:r>
            <a:r>
              <a:rPr lang="en-US" dirty="0" err="1"/>
              <a:t>fornitore</a:t>
            </a:r>
            <a:r>
              <a:rPr lang="en-US" dirty="0"/>
              <a:t> </a:t>
            </a:r>
            <a:r>
              <a:rPr lang="en-US" dirty="0" err="1"/>
              <a:t>vende</a:t>
            </a:r>
            <a:r>
              <a:rPr lang="en-US" dirty="0"/>
              <a:t> </a:t>
            </a:r>
            <a:r>
              <a:rPr lang="en-US" dirty="0" err="1"/>
              <a:t>i</a:t>
            </a:r>
            <a:r>
              <a:rPr lang="en-US" dirty="0"/>
              <a:t> </a:t>
            </a:r>
            <a:r>
              <a:rPr lang="en-US" dirty="0" err="1"/>
              <a:t>propri</a:t>
            </a:r>
            <a:r>
              <a:rPr lang="en-US" dirty="0"/>
              <a:t> </a:t>
            </a:r>
            <a:r>
              <a:rPr lang="en-US" dirty="0" err="1"/>
              <a:t>prodotti</a:t>
            </a:r>
            <a:r>
              <a:rPr lang="en-US" dirty="0"/>
              <a:t> a Euro 150/</a:t>
            </a:r>
            <a:r>
              <a:rPr lang="en-US" dirty="0" err="1"/>
              <a:t>unità</a:t>
            </a:r>
            <a:r>
              <a:rPr lang="en-US" dirty="0"/>
              <a:t>; se le </a:t>
            </a:r>
            <a:r>
              <a:rPr lang="en-US" dirty="0" err="1"/>
              <a:t>vendite</a:t>
            </a:r>
            <a:r>
              <a:rPr lang="en-US" dirty="0"/>
              <a:t> </a:t>
            </a:r>
            <a:r>
              <a:rPr lang="en-US" dirty="0" err="1"/>
              <a:t>alla</a:t>
            </a:r>
            <a:r>
              <a:rPr lang="en-US" dirty="0"/>
              <a:t> fine </a:t>
            </a:r>
            <a:r>
              <a:rPr lang="en-US" dirty="0" err="1"/>
              <a:t>dell’anno</a:t>
            </a:r>
            <a:r>
              <a:rPr lang="en-US" dirty="0"/>
              <a:t> </a:t>
            </a:r>
            <a:r>
              <a:rPr lang="en-US" dirty="0" err="1"/>
              <a:t>superano</a:t>
            </a:r>
            <a:r>
              <a:rPr lang="en-US" dirty="0"/>
              <a:t> le n. 1.000 </a:t>
            </a:r>
            <a:r>
              <a:rPr lang="en-US" dirty="0" err="1"/>
              <a:t>unità</a:t>
            </a:r>
            <a:r>
              <a:rPr lang="en-US" dirty="0"/>
              <a:t>, il </a:t>
            </a:r>
            <a:r>
              <a:rPr lang="en-US" dirty="0" err="1"/>
              <a:t>fornitore</a:t>
            </a:r>
            <a:r>
              <a:rPr lang="en-US" dirty="0"/>
              <a:t> </a:t>
            </a:r>
            <a:r>
              <a:rPr lang="en-US" dirty="0" err="1"/>
              <a:t>riconosce</a:t>
            </a:r>
            <a:r>
              <a:rPr lang="en-US" dirty="0"/>
              <a:t> un </a:t>
            </a:r>
            <a:r>
              <a:rPr lang="en-US" b="1" dirty="0" err="1"/>
              <a:t>premio</a:t>
            </a:r>
            <a:r>
              <a:rPr lang="en-US" dirty="0"/>
              <a:t> al </a:t>
            </a:r>
            <a:r>
              <a:rPr lang="en-US" dirty="0" err="1"/>
              <a:t>cliente</a:t>
            </a:r>
            <a:r>
              <a:rPr lang="en-US" dirty="0"/>
              <a:t> di Euro 25/</a:t>
            </a:r>
            <a:r>
              <a:rPr lang="en-US" dirty="0" err="1"/>
              <a:t>unità</a:t>
            </a:r>
            <a:r>
              <a:rPr lang="en-US" dirty="0"/>
              <a:t>.</a:t>
            </a:r>
          </a:p>
          <a:p>
            <a:pPr algn="just"/>
            <a:endParaRPr lang="it-IT" dirty="0"/>
          </a:p>
          <a:p>
            <a:pPr algn="just"/>
            <a:r>
              <a:rPr lang="it-IT" dirty="0"/>
              <a:t>Se a gennaio il fornitore vende 100 unità </a:t>
            </a:r>
            <a:r>
              <a:rPr lang="it-IT" b="1" u="sng" dirty="0"/>
              <a:t>e</a:t>
            </a:r>
            <a:r>
              <a:rPr lang="it-IT" dirty="0"/>
              <a:t> prevede di raggiungere l’obiettivo, la contabilizzazione è la seguente.</a:t>
            </a:r>
          </a:p>
          <a:p>
            <a:pPr algn="just"/>
            <a:endParaRPr lang="it-IT" dirty="0"/>
          </a:p>
          <a:p>
            <a:pPr algn="just"/>
            <a:endParaRPr lang="it-IT" dirty="0"/>
          </a:p>
          <a:p>
            <a:endParaRPr lang="it-IT" sz="1200" dirty="0"/>
          </a:p>
        </p:txBody>
      </p:sp>
      <p:graphicFrame>
        <p:nvGraphicFramePr>
          <p:cNvPr id="3" name="Table 3">
            <a:extLst>
              <a:ext uri="{FF2B5EF4-FFF2-40B4-BE49-F238E27FC236}">
                <a16:creationId xmlns:a16="http://schemas.microsoft.com/office/drawing/2014/main" id="{C7989F8D-0024-2F21-58DB-64A9FF8826DE}"/>
              </a:ext>
            </a:extLst>
          </p:cNvPr>
          <p:cNvGraphicFramePr>
            <a:graphicFrameLocks noGrp="1"/>
          </p:cNvGraphicFramePr>
          <p:nvPr>
            <p:extLst>
              <p:ext uri="{D42A27DB-BD31-4B8C-83A1-F6EECF244321}">
                <p14:modId xmlns:p14="http://schemas.microsoft.com/office/powerpoint/2010/main" val="375933394"/>
              </p:ext>
            </p:extLst>
          </p:nvPr>
        </p:nvGraphicFramePr>
        <p:xfrm>
          <a:off x="618930" y="3160486"/>
          <a:ext cx="7638663" cy="1112520"/>
        </p:xfrm>
        <a:graphic>
          <a:graphicData uri="http://schemas.openxmlformats.org/drawingml/2006/table">
            <a:tbl>
              <a:tblPr firstRow="1" bandRow="1">
                <a:tableStyleId>{5C22544A-7EE6-4342-B048-85BDC9FD1C3A}</a:tableStyleId>
              </a:tblPr>
              <a:tblGrid>
                <a:gridCol w="4820817">
                  <a:extLst>
                    <a:ext uri="{9D8B030D-6E8A-4147-A177-3AD203B41FA5}">
                      <a16:colId xmlns:a16="http://schemas.microsoft.com/office/drawing/2014/main" val="3443020504"/>
                    </a:ext>
                  </a:extLst>
                </a:gridCol>
                <a:gridCol w="1324947">
                  <a:extLst>
                    <a:ext uri="{9D8B030D-6E8A-4147-A177-3AD203B41FA5}">
                      <a16:colId xmlns:a16="http://schemas.microsoft.com/office/drawing/2014/main" val="1326545180"/>
                    </a:ext>
                  </a:extLst>
                </a:gridCol>
                <a:gridCol w="1492899">
                  <a:extLst>
                    <a:ext uri="{9D8B030D-6E8A-4147-A177-3AD203B41FA5}">
                      <a16:colId xmlns:a16="http://schemas.microsoft.com/office/drawing/2014/main" val="1184841512"/>
                    </a:ext>
                  </a:extLst>
                </a:gridCol>
              </a:tblGrid>
              <a:tr h="370840">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106084318"/>
                  </a:ext>
                </a:extLst>
              </a:tr>
              <a:tr h="370840">
                <a:tc>
                  <a:txBody>
                    <a:bodyPr/>
                    <a:lstStyle/>
                    <a:p>
                      <a:r>
                        <a:rPr lang="it-IT" dirty="0"/>
                        <a:t>Cassa (100 x 150)</a:t>
                      </a:r>
                    </a:p>
                  </a:txBody>
                  <a:tcPr/>
                </a:tc>
                <a:tc>
                  <a:txBody>
                    <a:bodyPr/>
                    <a:lstStyle/>
                    <a:p>
                      <a:pPr algn="r"/>
                      <a:r>
                        <a:rPr lang="it-IT" dirty="0"/>
                        <a:t>15.000</a:t>
                      </a:r>
                    </a:p>
                  </a:txBody>
                  <a:tcPr/>
                </a:tc>
                <a:tc>
                  <a:txBody>
                    <a:bodyPr/>
                    <a:lstStyle/>
                    <a:p>
                      <a:pPr algn="r"/>
                      <a:endParaRPr lang="it-IT" dirty="0"/>
                    </a:p>
                  </a:txBody>
                  <a:tcPr/>
                </a:tc>
                <a:extLst>
                  <a:ext uri="{0D108BD9-81ED-4DB2-BD59-A6C34878D82A}">
                    <a16:rowId xmlns:a16="http://schemas.microsoft.com/office/drawing/2014/main" val="850429373"/>
                  </a:ext>
                </a:extLst>
              </a:tr>
              <a:tr h="370840">
                <a:tc>
                  <a:txBody>
                    <a:bodyPr/>
                    <a:lstStyle/>
                    <a:p>
                      <a:r>
                        <a:rPr lang="it-IT" dirty="0"/>
                        <a:t>Ricavi (100 x 150)</a:t>
                      </a:r>
                    </a:p>
                  </a:txBody>
                  <a:tcPr/>
                </a:tc>
                <a:tc>
                  <a:txBody>
                    <a:bodyPr/>
                    <a:lstStyle/>
                    <a:p>
                      <a:pPr algn="r"/>
                      <a:endParaRPr lang="it-IT" dirty="0"/>
                    </a:p>
                  </a:txBody>
                  <a:tcPr/>
                </a:tc>
                <a:tc>
                  <a:txBody>
                    <a:bodyPr/>
                    <a:lstStyle/>
                    <a:p>
                      <a:pPr algn="r"/>
                      <a:r>
                        <a:rPr lang="it-IT" dirty="0"/>
                        <a:t>15.000</a:t>
                      </a:r>
                    </a:p>
                  </a:txBody>
                  <a:tcPr/>
                </a:tc>
                <a:extLst>
                  <a:ext uri="{0D108BD9-81ED-4DB2-BD59-A6C34878D82A}">
                    <a16:rowId xmlns:a16="http://schemas.microsoft.com/office/drawing/2014/main" val="1295364373"/>
                  </a:ext>
                </a:extLst>
              </a:tr>
            </a:tbl>
          </a:graphicData>
        </a:graphic>
      </p:graphicFrame>
      <p:graphicFrame>
        <p:nvGraphicFramePr>
          <p:cNvPr id="4" name="Table 3">
            <a:extLst>
              <a:ext uri="{FF2B5EF4-FFF2-40B4-BE49-F238E27FC236}">
                <a16:creationId xmlns:a16="http://schemas.microsoft.com/office/drawing/2014/main" id="{CDC5E6F1-BD1F-AFB6-B284-E936BEF5C82D}"/>
              </a:ext>
            </a:extLst>
          </p:cNvPr>
          <p:cNvGraphicFramePr>
            <a:graphicFrameLocks noGrp="1"/>
          </p:cNvGraphicFramePr>
          <p:nvPr>
            <p:extLst>
              <p:ext uri="{D42A27DB-BD31-4B8C-83A1-F6EECF244321}">
                <p14:modId xmlns:p14="http://schemas.microsoft.com/office/powerpoint/2010/main" val="1874892711"/>
              </p:ext>
            </p:extLst>
          </p:nvPr>
        </p:nvGraphicFramePr>
        <p:xfrm>
          <a:off x="618930" y="4430020"/>
          <a:ext cx="7638663" cy="1112520"/>
        </p:xfrm>
        <a:graphic>
          <a:graphicData uri="http://schemas.openxmlformats.org/drawingml/2006/table">
            <a:tbl>
              <a:tblPr firstRow="1" bandRow="1">
                <a:tableStyleId>{5C22544A-7EE6-4342-B048-85BDC9FD1C3A}</a:tableStyleId>
              </a:tblPr>
              <a:tblGrid>
                <a:gridCol w="4820817">
                  <a:extLst>
                    <a:ext uri="{9D8B030D-6E8A-4147-A177-3AD203B41FA5}">
                      <a16:colId xmlns:a16="http://schemas.microsoft.com/office/drawing/2014/main" val="3443020504"/>
                    </a:ext>
                  </a:extLst>
                </a:gridCol>
                <a:gridCol w="1324947">
                  <a:extLst>
                    <a:ext uri="{9D8B030D-6E8A-4147-A177-3AD203B41FA5}">
                      <a16:colId xmlns:a16="http://schemas.microsoft.com/office/drawing/2014/main" val="1326545180"/>
                    </a:ext>
                  </a:extLst>
                </a:gridCol>
                <a:gridCol w="1492899">
                  <a:extLst>
                    <a:ext uri="{9D8B030D-6E8A-4147-A177-3AD203B41FA5}">
                      <a16:colId xmlns:a16="http://schemas.microsoft.com/office/drawing/2014/main" val="1184841512"/>
                    </a:ext>
                  </a:extLst>
                </a:gridCol>
              </a:tblGrid>
              <a:tr h="370840">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106084318"/>
                  </a:ext>
                </a:extLst>
              </a:tr>
              <a:tr h="370840">
                <a:tc>
                  <a:txBody>
                    <a:bodyPr/>
                    <a:lstStyle/>
                    <a:p>
                      <a:r>
                        <a:rPr lang="it-IT" dirty="0"/>
                        <a:t>Ricavi (100 x 25)</a:t>
                      </a:r>
                    </a:p>
                  </a:txBody>
                  <a:tcPr/>
                </a:tc>
                <a:tc>
                  <a:txBody>
                    <a:bodyPr/>
                    <a:lstStyle/>
                    <a:p>
                      <a:pPr algn="r"/>
                      <a:r>
                        <a:rPr lang="it-IT" dirty="0"/>
                        <a:t>2.500</a:t>
                      </a:r>
                    </a:p>
                  </a:txBody>
                  <a:tcPr/>
                </a:tc>
                <a:tc>
                  <a:txBody>
                    <a:bodyPr/>
                    <a:lstStyle/>
                    <a:p>
                      <a:pPr algn="r"/>
                      <a:endParaRPr lang="it-IT" dirty="0"/>
                    </a:p>
                  </a:txBody>
                  <a:tcPr/>
                </a:tc>
                <a:extLst>
                  <a:ext uri="{0D108BD9-81ED-4DB2-BD59-A6C34878D82A}">
                    <a16:rowId xmlns:a16="http://schemas.microsoft.com/office/drawing/2014/main" val="850429373"/>
                  </a:ext>
                </a:extLst>
              </a:tr>
              <a:tr h="370840">
                <a:tc>
                  <a:txBody>
                    <a:bodyPr/>
                    <a:lstStyle/>
                    <a:p>
                      <a:r>
                        <a:rPr lang="it-IT" dirty="0"/>
                        <a:t>F.do rischi e oneri (100 x 25)</a:t>
                      </a:r>
                    </a:p>
                  </a:txBody>
                  <a:tcPr/>
                </a:tc>
                <a:tc>
                  <a:txBody>
                    <a:bodyPr/>
                    <a:lstStyle/>
                    <a:p>
                      <a:pPr algn="r"/>
                      <a:endParaRPr lang="it-IT" dirty="0"/>
                    </a:p>
                  </a:txBody>
                  <a:tcPr/>
                </a:tc>
                <a:tc>
                  <a:txBody>
                    <a:bodyPr/>
                    <a:lstStyle/>
                    <a:p>
                      <a:pPr algn="r"/>
                      <a:r>
                        <a:rPr lang="it-IT" dirty="0"/>
                        <a:t>2.500</a:t>
                      </a:r>
                    </a:p>
                  </a:txBody>
                  <a:tcPr/>
                </a:tc>
                <a:extLst>
                  <a:ext uri="{0D108BD9-81ED-4DB2-BD59-A6C34878D82A}">
                    <a16:rowId xmlns:a16="http://schemas.microsoft.com/office/drawing/2014/main" val="1295364373"/>
                  </a:ext>
                </a:extLst>
              </a:tr>
            </a:tbl>
          </a:graphicData>
        </a:graphic>
      </p:graphicFrame>
    </p:spTree>
    <p:extLst>
      <p:ext uri="{BB962C8B-B14F-4D97-AF65-F5344CB8AC3E}">
        <p14:creationId xmlns:p14="http://schemas.microsoft.com/office/powerpoint/2010/main" val="2237313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Determinazione del prezzo complessivo (segue).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315979"/>
            <a:ext cx="7945733" cy="2215991"/>
          </a:xfrm>
          <a:prstGeom prst="rect">
            <a:avLst/>
          </a:prstGeom>
          <a:noFill/>
        </p:spPr>
        <p:txBody>
          <a:bodyPr wrap="square">
            <a:spAutoFit/>
          </a:bodyPr>
          <a:lstStyle/>
          <a:p>
            <a:pPr algn="just"/>
            <a:r>
              <a:rPr lang="en-US" dirty="0" err="1"/>
              <a:t>Esempio</a:t>
            </a:r>
            <a:r>
              <a:rPr lang="en-US" dirty="0"/>
              <a:t>: il </a:t>
            </a:r>
            <a:r>
              <a:rPr lang="en-US" dirty="0" err="1"/>
              <a:t>fornitore</a:t>
            </a:r>
            <a:r>
              <a:rPr lang="en-US" dirty="0"/>
              <a:t> ha in </a:t>
            </a:r>
            <a:r>
              <a:rPr lang="en-US" dirty="0" err="1"/>
              <a:t>magazzino</a:t>
            </a:r>
            <a:r>
              <a:rPr lang="en-US" dirty="0"/>
              <a:t> 100 </a:t>
            </a:r>
            <a:r>
              <a:rPr lang="en-US" dirty="0" err="1"/>
              <a:t>prodotti</a:t>
            </a:r>
            <a:r>
              <a:rPr lang="en-US" dirty="0"/>
              <a:t> al </a:t>
            </a:r>
            <a:r>
              <a:rPr lang="en-US" dirty="0" err="1"/>
              <a:t>costo</a:t>
            </a:r>
            <a:r>
              <a:rPr lang="en-US" dirty="0"/>
              <a:t> di Euro 60 </a:t>
            </a:r>
            <a:r>
              <a:rPr lang="en-US" dirty="0" err="1"/>
              <a:t>l’uno</a:t>
            </a:r>
            <a:r>
              <a:rPr lang="en-US" dirty="0"/>
              <a:t>. Il </a:t>
            </a:r>
            <a:r>
              <a:rPr lang="en-US" dirty="0" err="1"/>
              <a:t>fornitore</a:t>
            </a:r>
            <a:r>
              <a:rPr lang="en-US" dirty="0"/>
              <a:t> </a:t>
            </a:r>
            <a:r>
              <a:rPr lang="en-US" dirty="0" err="1"/>
              <a:t>vende</a:t>
            </a:r>
            <a:r>
              <a:rPr lang="en-US" dirty="0"/>
              <a:t> </a:t>
            </a:r>
            <a:r>
              <a:rPr lang="en-US" dirty="0" err="1"/>
              <a:t>i</a:t>
            </a:r>
            <a:r>
              <a:rPr lang="en-US" dirty="0"/>
              <a:t> </a:t>
            </a:r>
            <a:r>
              <a:rPr lang="en-US" dirty="0" err="1"/>
              <a:t>propri</a:t>
            </a:r>
            <a:r>
              <a:rPr lang="en-US" dirty="0"/>
              <a:t> </a:t>
            </a:r>
            <a:r>
              <a:rPr lang="en-US" dirty="0" err="1"/>
              <a:t>prodotti</a:t>
            </a:r>
            <a:r>
              <a:rPr lang="en-US" dirty="0"/>
              <a:t> a 100 </a:t>
            </a:r>
            <a:r>
              <a:rPr lang="en-US" dirty="0" err="1"/>
              <a:t>clienti</a:t>
            </a:r>
            <a:r>
              <a:rPr lang="en-US" dirty="0"/>
              <a:t> a Euro 100/</a:t>
            </a:r>
            <a:r>
              <a:rPr lang="en-US" dirty="0" err="1"/>
              <a:t>unità</a:t>
            </a:r>
            <a:r>
              <a:rPr lang="en-US" dirty="0"/>
              <a:t> e </a:t>
            </a:r>
            <a:r>
              <a:rPr lang="en-US" dirty="0" err="1"/>
              <a:t>riconosce</a:t>
            </a:r>
            <a:r>
              <a:rPr lang="en-US" dirty="0"/>
              <a:t> un </a:t>
            </a:r>
            <a:r>
              <a:rPr lang="en-US" b="1" dirty="0" err="1"/>
              <a:t>diritto</a:t>
            </a:r>
            <a:r>
              <a:rPr lang="en-US" b="1" dirty="0"/>
              <a:t> di </a:t>
            </a:r>
            <a:r>
              <a:rPr lang="en-US" b="1" dirty="0" err="1"/>
              <a:t>reso</a:t>
            </a:r>
            <a:r>
              <a:rPr lang="en-US" b="1" dirty="0"/>
              <a:t> </a:t>
            </a:r>
            <a:r>
              <a:rPr lang="en-US" dirty="0"/>
              <a:t>ai </a:t>
            </a:r>
            <a:r>
              <a:rPr lang="en-US" dirty="0" err="1"/>
              <a:t>clienti</a:t>
            </a:r>
            <a:r>
              <a:rPr lang="en-US" dirty="0"/>
              <a:t> da </a:t>
            </a:r>
            <a:r>
              <a:rPr lang="en-US" dirty="0" err="1"/>
              <a:t>esercitare</a:t>
            </a:r>
            <a:r>
              <a:rPr lang="en-US" dirty="0"/>
              <a:t> </a:t>
            </a:r>
            <a:r>
              <a:rPr lang="en-US" dirty="0" err="1"/>
              <a:t>entro</a:t>
            </a:r>
            <a:r>
              <a:rPr lang="en-US" dirty="0"/>
              <a:t> 30 </a:t>
            </a:r>
            <a:r>
              <a:rPr lang="en-US" dirty="0" err="1"/>
              <a:t>giorni</a:t>
            </a:r>
            <a:r>
              <a:rPr lang="en-US" dirty="0"/>
              <a:t>.</a:t>
            </a:r>
          </a:p>
          <a:p>
            <a:pPr algn="just"/>
            <a:endParaRPr lang="it-IT" dirty="0"/>
          </a:p>
          <a:p>
            <a:pPr algn="just"/>
            <a:r>
              <a:rPr lang="it-IT" dirty="0"/>
              <a:t>Se il fornitore prevede n. 3 resi, la contabilizzazione lato </a:t>
            </a:r>
            <a:r>
              <a:rPr lang="it-IT" u="sng" dirty="0"/>
              <a:t>ricavi</a:t>
            </a:r>
            <a:r>
              <a:rPr lang="it-IT" dirty="0"/>
              <a:t> è la seguente.</a:t>
            </a:r>
          </a:p>
          <a:p>
            <a:pPr algn="just"/>
            <a:endParaRPr lang="it-IT" dirty="0"/>
          </a:p>
          <a:p>
            <a:pPr algn="just"/>
            <a:endParaRPr lang="it-IT" dirty="0"/>
          </a:p>
          <a:p>
            <a:endParaRPr lang="it-IT" sz="1200" dirty="0"/>
          </a:p>
        </p:txBody>
      </p:sp>
      <p:graphicFrame>
        <p:nvGraphicFramePr>
          <p:cNvPr id="3" name="Table 3">
            <a:extLst>
              <a:ext uri="{FF2B5EF4-FFF2-40B4-BE49-F238E27FC236}">
                <a16:creationId xmlns:a16="http://schemas.microsoft.com/office/drawing/2014/main" id="{C7989F8D-0024-2F21-58DB-64A9FF8826DE}"/>
              </a:ext>
            </a:extLst>
          </p:cNvPr>
          <p:cNvGraphicFramePr>
            <a:graphicFrameLocks noGrp="1"/>
          </p:cNvGraphicFramePr>
          <p:nvPr>
            <p:extLst>
              <p:ext uri="{D42A27DB-BD31-4B8C-83A1-F6EECF244321}">
                <p14:modId xmlns:p14="http://schemas.microsoft.com/office/powerpoint/2010/main" val="4280348020"/>
              </p:ext>
            </p:extLst>
          </p:nvPr>
        </p:nvGraphicFramePr>
        <p:xfrm>
          <a:off x="618930" y="3160486"/>
          <a:ext cx="7638663" cy="1112520"/>
        </p:xfrm>
        <a:graphic>
          <a:graphicData uri="http://schemas.openxmlformats.org/drawingml/2006/table">
            <a:tbl>
              <a:tblPr firstRow="1" bandRow="1">
                <a:tableStyleId>{5C22544A-7EE6-4342-B048-85BDC9FD1C3A}</a:tableStyleId>
              </a:tblPr>
              <a:tblGrid>
                <a:gridCol w="4820817">
                  <a:extLst>
                    <a:ext uri="{9D8B030D-6E8A-4147-A177-3AD203B41FA5}">
                      <a16:colId xmlns:a16="http://schemas.microsoft.com/office/drawing/2014/main" val="3443020504"/>
                    </a:ext>
                  </a:extLst>
                </a:gridCol>
                <a:gridCol w="1324947">
                  <a:extLst>
                    <a:ext uri="{9D8B030D-6E8A-4147-A177-3AD203B41FA5}">
                      <a16:colId xmlns:a16="http://schemas.microsoft.com/office/drawing/2014/main" val="1326545180"/>
                    </a:ext>
                  </a:extLst>
                </a:gridCol>
                <a:gridCol w="1492899">
                  <a:extLst>
                    <a:ext uri="{9D8B030D-6E8A-4147-A177-3AD203B41FA5}">
                      <a16:colId xmlns:a16="http://schemas.microsoft.com/office/drawing/2014/main" val="1184841512"/>
                    </a:ext>
                  </a:extLst>
                </a:gridCol>
              </a:tblGrid>
              <a:tr h="370840">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106084318"/>
                  </a:ext>
                </a:extLst>
              </a:tr>
              <a:tr h="370840">
                <a:tc>
                  <a:txBody>
                    <a:bodyPr/>
                    <a:lstStyle/>
                    <a:p>
                      <a:r>
                        <a:rPr lang="it-IT" dirty="0"/>
                        <a:t>Cassa (100 x 100)</a:t>
                      </a:r>
                    </a:p>
                  </a:txBody>
                  <a:tcPr/>
                </a:tc>
                <a:tc>
                  <a:txBody>
                    <a:bodyPr/>
                    <a:lstStyle/>
                    <a:p>
                      <a:pPr algn="r"/>
                      <a:r>
                        <a:rPr lang="it-IT" dirty="0"/>
                        <a:t>10.000</a:t>
                      </a:r>
                    </a:p>
                  </a:txBody>
                  <a:tcPr/>
                </a:tc>
                <a:tc>
                  <a:txBody>
                    <a:bodyPr/>
                    <a:lstStyle/>
                    <a:p>
                      <a:pPr algn="r"/>
                      <a:endParaRPr lang="it-IT" dirty="0"/>
                    </a:p>
                  </a:txBody>
                  <a:tcPr/>
                </a:tc>
                <a:extLst>
                  <a:ext uri="{0D108BD9-81ED-4DB2-BD59-A6C34878D82A}">
                    <a16:rowId xmlns:a16="http://schemas.microsoft.com/office/drawing/2014/main" val="850429373"/>
                  </a:ext>
                </a:extLst>
              </a:tr>
              <a:tr h="370840">
                <a:tc>
                  <a:txBody>
                    <a:bodyPr/>
                    <a:lstStyle/>
                    <a:p>
                      <a:r>
                        <a:rPr lang="it-IT" dirty="0"/>
                        <a:t>Ricavi (100 x 100)</a:t>
                      </a:r>
                    </a:p>
                  </a:txBody>
                  <a:tcPr/>
                </a:tc>
                <a:tc>
                  <a:txBody>
                    <a:bodyPr/>
                    <a:lstStyle/>
                    <a:p>
                      <a:pPr algn="r"/>
                      <a:endParaRPr lang="it-IT" dirty="0"/>
                    </a:p>
                  </a:txBody>
                  <a:tcPr/>
                </a:tc>
                <a:tc>
                  <a:txBody>
                    <a:bodyPr/>
                    <a:lstStyle/>
                    <a:p>
                      <a:pPr algn="r"/>
                      <a:r>
                        <a:rPr lang="it-IT" dirty="0"/>
                        <a:t>10.000</a:t>
                      </a:r>
                    </a:p>
                  </a:txBody>
                  <a:tcPr/>
                </a:tc>
                <a:extLst>
                  <a:ext uri="{0D108BD9-81ED-4DB2-BD59-A6C34878D82A}">
                    <a16:rowId xmlns:a16="http://schemas.microsoft.com/office/drawing/2014/main" val="1295364373"/>
                  </a:ext>
                </a:extLst>
              </a:tr>
            </a:tbl>
          </a:graphicData>
        </a:graphic>
      </p:graphicFrame>
      <p:graphicFrame>
        <p:nvGraphicFramePr>
          <p:cNvPr id="4" name="Table 3">
            <a:extLst>
              <a:ext uri="{FF2B5EF4-FFF2-40B4-BE49-F238E27FC236}">
                <a16:creationId xmlns:a16="http://schemas.microsoft.com/office/drawing/2014/main" id="{CDC5E6F1-BD1F-AFB6-B284-E936BEF5C82D}"/>
              </a:ext>
            </a:extLst>
          </p:cNvPr>
          <p:cNvGraphicFramePr>
            <a:graphicFrameLocks noGrp="1"/>
          </p:cNvGraphicFramePr>
          <p:nvPr>
            <p:extLst>
              <p:ext uri="{D42A27DB-BD31-4B8C-83A1-F6EECF244321}">
                <p14:modId xmlns:p14="http://schemas.microsoft.com/office/powerpoint/2010/main" val="69214312"/>
              </p:ext>
            </p:extLst>
          </p:nvPr>
        </p:nvGraphicFramePr>
        <p:xfrm>
          <a:off x="618930" y="4430020"/>
          <a:ext cx="7638663" cy="1112520"/>
        </p:xfrm>
        <a:graphic>
          <a:graphicData uri="http://schemas.openxmlformats.org/drawingml/2006/table">
            <a:tbl>
              <a:tblPr firstRow="1" bandRow="1">
                <a:tableStyleId>{5C22544A-7EE6-4342-B048-85BDC9FD1C3A}</a:tableStyleId>
              </a:tblPr>
              <a:tblGrid>
                <a:gridCol w="4820817">
                  <a:extLst>
                    <a:ext uri="{9D8B030D-6E8A-4147-A177-3AD203B41FA5}">
                      <a16:colId xmlns:a16="http://schemas.microsoft.com/office/drawing/2014/main" val="3443020504"/>
                    </a:ext>
                  </a:extLst>
                </a:gridCol>
                <a:gridCol w="1324947">
                  <a:extLst>
                    <a:ext uri="{9D8B030D-6E8A-4147-A177-3AD203B41FA5}">
                      <a16:colId xmlns:a16="http://schemas.microsoft.com/office/drawing/2014/main" val="1326545180"/>
                    </a:ext>
                  </a:extLst>
                </a:gridCol>
                <a:gridCol w="1492899">
                  <a:extLst>
                    <a:ext uri="{9D8B030D-6E8A-4147-A177-3AD203B41FA5}">
                      <a16:colId xmlns:a16="http://schemas.microsoft.com/office/drawing/2014/main" val="1184841512"/>
                    </a:ext>
                  </a:extLst>
                </a:gridCol>
              </a:tblGrid>
              <a:tr h="370840">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106084318"/>
                  </a:ext>
                </a:extLst>
              </a:tr>
              <a:tr h="370840">
                <a:tc>
                  <a:txBody>
                    <a:bodyPr/>
                    <a:lstStyle/>
                    <a:p>
                      <a:r>
                        <a:rPr lang="it-IT" dirty="0"/>
                        <a:t>Ricavi (3 x 100)</a:t>
                      </a:r>
                    </a:p>
                  </a:txBody>
                  <a:tcPr/>
                </a:tc>
                <a:tc>
                  <a:txBody>
                    <a:bodyPr/>
                    <a:lstStyle/>
                    <a:p>
                      <a:pPr algn="r"/>
                      <a:r>
                        <a:rPr lang="it-IT" dirty="0"/>
                        <a:t>300</a:t>
                      </a:r>
                    </a:p>
                  </a:txBody>
                  <a:tcPr/>
                </a:tc>
                <a:tc>
                  <a:txBody>
                    <a:bodyPr/>
                    <a:lstStyle/>
                    <a:p>
                      <a:pPr algn="r"/>
                      <a:endParaRPr lang="it-IT" dirty="0"/>
                    </a:p>
                  </a:txBody>
                  <a:tcPr/>
                </a:tc>
                <a:extLst>
                  <a:ext uri="{0D108BD9-81ED-4DB2-BD59-A6C34878D82A}">
                    <a16:rowId xmlns:a16="http://schemas.microsoft.com/office/drawing/2014/main" val="850429373"/>
                  </a:ext>
                </a:extLst>
              </a:tr>
              <a:tr h="370840">
                <a:tc>
                  <a:txBody>
                    <a:bodyPr/>
                    <a:lstStyle/>
                    <a:p>
                      <a:r>
                        <a:rPr lang="it-IT" dirty="0"/>
                        <a:t>F.do rischi e oneri (3 x 100)</a:t>
                      </a:r>
                    </a:p>
                  </a:txBody>
                  <a:tcPr/>
                </a:tc>
                <a:tc>
                  <a:txBody>
                    <a:bodyPr/>
                    <a:lstStyle/>
                    <a:p>
                      <a:pPr algn="r"/>
                      <a:endParaRPr lang="it-IT" dirty="0"/>
                    </a:p>
                  </a:txBody>
                  <a:tcPr/>
                </a:tc>
                <a:tc>
                  <a:txBody>
                    <a:bodyPr/>
                    <a:lstStyle/>
                    <a:p>
                      <a:pPr algn="r"/>
                      <a:r>
                        <a:rPr lang="it-IT" dirty="0"/>
                        <a:t>300</a:t>
                      </a:r>
                    </a:p>
                  </a:txBody>
                  <a:tcPr/>
                </a:tc>
                <a:extLst>
                  <a:ext uri="{0D108BD9-81ED-4DB2-BD59-A6C34878D82A}">
                    <a16:rowId xmlns:a16="http://schemas.microsoft.com/office/drawing/2014/main" val="1295364373"/>
                  </a:ext>
                </a:extLst>
              </a:tr>
            </a:tbl>
          </a:graphicData>
        </a:graphic>
      </p:graphicFrame>
    </p:spTree>
    <p:extLst>
      <p:ext uri="{BB962C8B-B14F-4D97-AF65-F5344CB8AC3E}">
        <p14:creationId xmlns:p14="http://schemas.microsoft.com/office/powerpoint/2010/main" val="3615559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745242C-6FEB-1E90-4FF7-1828FF1A9FDC}"/>
              </a:ext>
            </a:extLst>
          </p:cNvPr>
          <p:cNvSpPr txBox="1"/>
          <p:nvPr/>
        </p:nvSpPr>
        <p:spPr>
          <a:xfrm>
            <a:off x="422413" y="641331"/>
            <a:ext cx="8299176" cy="461665"/>
          </a:xfrm>
          <a:prstGeom prst="rect">
            <a:avLst/>
          </a:prstGeom>
          <a:noFill/>
        </p:spPr>
        <p:txBody>
          <a:bodyPr wrap="square">
            <a:spAutoFit/>
          </a:bodyPr>
          <a:lstStyle/>
          <a:p>
            <a:r>
              <a:rPr lang="it-IT" sz="2400" b="1" dirty="0">
                <a:solidFill>
                  <a:srgbClr val="FF0000"/>
                </a:solidFill>
                <a:latin typeface="Georgia" panose="02040502050405020303" pitchFamily="18" charset="0"/>
              </a:rPr>
              <a:t>Determinazione del prezzo complessivo (segue).</a:t>
            </a:r>
          </a:p>
        </p:txBody>
      </p:sp>
      <p:sp>
        <p:nvSpPr>
          <p:cNvPr id="8" name="CasellaDiTesto 7">
            <a:extLst>
              <a:ext uri="{FF2B5EF4-FFF2-40B4-BE49-F238E27FC236}">
                <a16:creationId xmlns:a16="http://schemas.microsoft.com/office/drawing/2014/main" id="{A685A295-E977-38D8-B799-569D088E9A22}"/>
              </a:ext>
            </a:extLst>
          </p:cNvPr>
          <p:cNvSpPr txBox="1"/>
          <p:nvPr/>
        </p:nvSpPr>
        <p:spPr>
          <a:xfrm>
            <a:off x="422413" y="1315979"/>
            <a:ext cx="7945733" cy="5078313"/>
          </a:xfrm>
          <a:prstGeom prst="rect">
            <a:avLst/>
          </a:prstGeom>
          <a:noFill/>
        </p:spPr>
        <p:txBody>
          <a:bodyPr wrap="square">
            <a:spAutoFit/>
          </a:bodyPr>
          <a:lstStyle/>
          <a:p>
            <a:pPr algn="just"/>
            <a:r>
              <a:rPr lang="en-US" dirty="0" err="1"/>
              <a:t>Esempio</a:t>
            </a:r>
            <a:r>
              <a:rPr lang="en-US" dirty="0"/>
              <a:t>: il </a:t>
            </a:r>
            <a:r>
              <a:rPr lang="en-US" dirty="0" err="1"/>
              <a:t>fornitore</a:t>
            </a:r>
            <a:r>
              <a:rPr lang="en-US" dirty="0"/>
              <a:t> ha in </a:t>
            </a:r>
            <a:r>
              <a:rPr lang="en-US" dirty="0" err="1"/>
              <a:t>magazzino</a:t>
            </a:r>
            <a:r>
              <a:rPr lang="en-US" dirty="0"/>
              <a:t> 100 </a:t>
            </a:r>
            <a:r>
              <a:rPr lang="en-US" dirty="0" err="1"/>
              <a:t>prodotti</a:t>
            </a:r>
            <a:r>
              <a:rPr lang="en-US" dirty="0"/>
              <a:t> al </a:t>
            </a:r>
            <a:r>
              <a:rPr lang="en-US" dirty="0" err="1"/>
              <a:t>costo</a:t>
            </a:r>
            <a:r>
              <a:rPr lang="en-US" dirty="0"/>
              <a:t> di Euro 60 </a:t>
            </a:r>
            <a:r>
              <a:rPr lang="en-US" dirty="0" err="1"/>
              <a:t>l’uno</a:t>
            </a:r>
            <a:r>
              <a:rPr lang="en-US" dirty="0"/>
              <a:t>. Il </a:t>
            </a:r>
            <a:r>
              <a:rPr lang="en-US" dirty="0" err="1"/>
              <a:t>fornitore</a:t>
            </a:r>
            <a:r>
              <a:rPr lang="en-US" dirty="0"/>
              <a:t> </a:t>
            </a:r>
            <a:r>
              <a:rPr lang="en-US" dirty="0" err="1"/>
              <a:t>vende</a:t>
            </a:r>
            <a:r>
              <a:rPr lang="en-US" dirty="0"/>
              <a:t> </a:t>
            </a:r>
            <a:r>
              <a:rPr lang="en-US" dirty="0" err="1"/>
              <a:t>i</a:t>
            </a:r>
            <a:r>
              <a:rPr lang="en-US" dirty="0"/>
              <a:t> </a:t>
            </a:r>
            <a:r>
              <a:rPr lang="en-US" dirty="0" err="1"/>
              <a:t>propri</a:t>
            </a:r>
            <a:r>
              <a:rPr lang="en-US" dirty="0"/>
              <a:t> </a:t>
            </a:r>
            <a:r>
              <a:rPr lang="en-US" dirty="0" err="1"/>
              <a:t>prodotti</a:t>
            </a:r>
            <a:r>
              <a:rPr lang="en-US" dirty="0"/>
              <a:t> a 100 </a:t>
            </a:r>
            <a:r>
              <a:rPr lang="en-US" dirty="0" err="1"/>
              <a:t>clienti</a:t>
            </a:r>
            <a:r>
              <a:rPr lang="en-US" dirty="0"/>
              <a:t> a Euro 100/</a:t>
            </a:r>
            <a:r>
              <a:rPr lang="en-US" dirty="0" err="1"/>
              <a:t>unità</a:t>
            </a:r>
            <a:r>
              <a:rPr lang="en-US" dirty="0"/>
              <a:t> e </a:t>
            </a:r>
            <a:r>
              <a:rPr lang="en-US" dirty="0" err="1"/>
              <a:t>riconosce</a:t>
            </a:r>
            <a:r>
              <a:rPr lang="en-US" dirty="0"/>
              <a:t> un </a:t>
            </a:r>
            <a:r>
              <a:rPr lang="en-US" b="1" dirty="0" err="1"/>
              <a:t>diritto</a:t>
            </a:r>
            <a:r>
              <a:rPr lang="en-US" b="1" dirty="0"/>
              <a:t> di </a:t>
            </a:r>
            <a:r>
              <a:rPr lang="en-US" b="1" dirty="0" err="1"/>
              <a:t>reso</a:t>
            </a:r>
            <a:r>
              <a:rPr lang="en-US" b="1" dirty="0"/>
              <a:t> </a:t>
            </a:r>
            <a:r>
              <a:rPr lang="en-US" dirty="0"/>
              <a:t>ai </a:t>
            </a:r>
            <a:r>
              <a:rPr lang="en-US" dirty="0" err="1"/>
              <a:t>clienti</a:t>
            </a:r>
            <a:r>
              <a:rPr lang="en-US" dirty="0"/>
              <a:t> da </a:t>
            </a:r>
            <a:r>
              <a:rPr lang="en-US" dirty="0" err="1"/>
              <a:t>esercitare</a:t>
            </a:r>
            <a:r>
              <a:rPr lang="en-US" dirty="0"/>
              <a:t> </a:t>
            </a:r>
            <a:r>
              <a:rPr lang="en-US" dirty="0" err="1"/>
              <a:t>entro</a:t>
            </a:r>
            <a:r>
              <a:rPr lang="en-US" dirty="0"/>
              <a:t> 30 </a:t>
            </a:r>
            <a:r>
              <a:rPr lang="en-US" dirty="0" err="1"/>
              <a:t>giorni</a:t>
            </a:r>
            <a:r>
              <a:rPr lang="en-US" dirty="0"/>
              <a:t>.</a:t>
            </a:r>
          </a:p>
          <a:p>
            <a:pPr algn="just"/>
            <a:endParaRPr lang="it-IT" dirty="0"/>
          </a:p>
          <a:p>
            <a:pPr algn="just"/>
            <a:r>
              <a:rPr lang="it-IT" dirty="0"/>
              <a:t>Se il fornitore prevede n. 3 resi, la contabilizzazione lato </a:t>
            </a:r>
            <a:r>
              <a:rPr lang="it-IT" u="sng" dirty="0"/>
              <a:t>costi</a:t>
            </a:r>
            <a:r>
              <a:rPr lang="it-IT" dirty="0"/>
              <a:t> è la seguente.</a:t>
            </a:r>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r>
              <a:rPr lang="it-IT" sz="1200" dirty="0"/>
              <a:t>Nota: se le rimanenze finali sono imputate a Conto Economico alla riapertura dei conti, si rileva «</a:t>
            </a:r>
            <a:r>
              <a:rPr lang="it-IT" sz="1200" i="1" dirty="0"/>
              <a:t>Attività per resi attesi</a:t>
            </a:r>
            <a:r>
              <a:rPr lang="it-IT" sz="1200" dirty="0"/>
              <a:t>» in contropartita di «</a:t>
            </a:r>
            <a:r>
              <a:rPr lang="it-IT" sz="1200" i="1" dirty="0"/>
              <a:t>Variazioni delle rimanenze di prodotti in corso di lavorazione, semilavorati e finiti</a:t>
            </a:r>
            <a:r>
              <a:rPr lang="it-IT" sz="1200" dirty="0"/>
              <a:t>»</a:t>
            </a:r>
          </a:p>
        </p:txBody>
      </p:sp>
      <p:graphicFrame>
        <p:nvGraphicFramePr>
          <p:cNvPr id="3" name="Table 3">
            <a:extLst>
              <a:ext uri="{FF2B5EF4-FFF2-40B4-BE49-F238E27FC236}">
                <a16:creationId xmlns:a16="http://schemas.microsoft.com/office/drawing/2014/main" id="{C7989F8D-0024-2F21-58DB-64A9FF8826DE}"/>
              </a:ext>
            </a:extLst>
          </p:cNvPr>
          <p:cNvGraphicFramePr>
            <a:graphicFrameLocks noGrp="1"/>
          </p:cNvGraphicFramePr>
          <p:nvPr>
            <p:extLst>
              <p:ext uri="{D42A27DB-BD31-4B8C-83A1-F6EECF244321}">
                <p14:modId xmlns:p14="http://schemas.microsoft.com/office/powerpoint/2010/main" val="3182174843"/>
              </p:ext>
            </p:extLst>
          </p:nvPr>
        </p:nvGraphicFramePr>
        <p:xfrm>
          <a:off x="618930" y="3160486"/>
          <a:ext cx="7638663" cy="1112520"/>
        </p:xfrm>
        <a:graphic>
          <a:graphicData uri="http://schemas.openxmlformats.org/drawingml/2006/table">
            <a:tbl>
              <a:tblPr firstRow="1" bandRow="1">
                <a:tableStyleId>{5C22544A-7EE6-4342-B048-85BDC9FD1C3A}</a:tableStyleId>
              </a:tblPr>
              <a:tblGrid>
                <a:gridCol w="4820817">
                  <a:extLst>
                    <a:ext uri="{9D8B030D-6E8A-4147-A177-3AD203B41FA5}">
                      <a16:colId xmlns:a16="http://schemas.microsoft.com/office/drawing/2014/main" val="3443020504"/>
                    </a:ext>
                  </a:extLst>
                </a:gridCol>
                <a:gridCol w="1324947">
                  <a:extLst>
                    <a:ext uri="{9D8B030D-6E8A-4147-A177-3AD203B41FA5}">
                      <a16:colId xmlns:a16="http://schemas.microsoft.com/office/drawing/2014/main" val="1326545180"/>
                    </a:ext>
                  </a:extLst>
                </a:gridCol>
                <a:gridCol w="1492899">
                  <a:extLst>
                    <a:ext uri="{9D8B030D-6E8A-4147-A177-3AD203B41FA5}">
                      <a16:colId xmlns:a16="http://schemas.microsoft.com/office/drawing/2014/main" val="1184841512"/>
                    </a:ext>
                  </a:extLst>
                </a:gridCol>
              </a:tblGrid>
              <a:tr h="370840">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106084318"/>
                  </a:ext>
                </a:extLst>
              </a:tr>
              <a:tr h="370840">
                <a:tc>
                  <a:txBody>
                    <a:bodyPr/>
                    <a:lstStyle/>
                    <a:p>
                      <a:r>
                        <a:rPr lang="it-IT" dirty="0"/>
                        <a:t>Rimanenze (100 x 60)</a:t>
                      </a:r>
                    </a:p>
                  </a:txBody>
                  <a:tcPr/>
                </a:tc>
                <a:tc>
                  <a:txBody>
                    <a:bodyPr/>
                    <a:lstStyle/>
                    <a:p>
                      <a:pPr algn="r"/>
                      <a:endParaRPr lang="it-IT" dirty="0"/>
                    </a:p>
                  </a:txBody>
                  <a:tcPr/>
                </a:tc>
                <a:tc>
                  <a:txBody>
                    <a:bodyPr/>
                    <a:lstStyle/>
                    <a:p>
                      <a:pPr algn="r"/>
                      <a:r>
                        <a:rPr lang="it-IT" dirty="0"/>
                        <a:t>6.000</a:t>
                      </a:r>
                    </a:p>
                  </a:txBody>
                  <a:tcPr/>
                </a:tc>
                <a:extLst>
                  <a:ext uri="{0D108BD9-81ED-4DB2-BD59-A6C34878D82A}">
                    <a16:rowId xmlns:a16="http://schemas.microsoft.com/office/drawing/2014/main" val="850429373"/>
                  </a:ext>
                </a:extLst>
              </a:tr>
              <a:tr h="370840">
                <a:tc>
                  <a:txBody>
                    <a:bodyPr/>
                    <a:lstStyle/>
                    <a:p>
                      <a:r>
                        <a:rPr lang="it-IT" dirty="0"/>
                        <a:t>Costo del venduto (100 x 60)</a:t>
                      </a:r>
                    </a:p>
                  </a:txBody>
                  <a:tcPr/>
                </a:tc>
                <a:tc>
                  <a:txBody>
                    <a:bodyPr/>
                    <a:lstStyle/>
                    <a:p>
                      <a:pPr algn="r"/>
                      <a:r>
                        <a:rPr lang="it-IT" dirty="0"/>
                        <a:t>6.000</a:t>
                      </a:r>
                    </a:p>
                  </a:txBody>
                  <a:tcPr/>
                </a:tc>
                <a:tc>
                  <a:txBody>
                    <a:bodyPr/>
                    <a:lstStyle/>
                    <a:p>
                      <a:pPr algn="r"/>
                      <a:endParaRPr lang="it-IT" dirty="0"/>
                    </a:p>
                  </a:txBody>
                  <a:tcPr/>
                </a:tc>
                <a:extLst>
                  <a:ext uri="{0D108BD9-81ED-4DB2-BD59-A6C34878D82A}">
                    <a16:rowId xmlns:a16="http://schemas.microsoft.com/office/drawing/2014/main" val="1295364373"/>
                  </a:ext>
                </a:extLst>
              </a:tr>
            </a:tbl>
          </a:graphicData>
        </a:graphic>
      </p:graphicFrame>
      <p:graphicFrame>
        <p:nvGraphicFramePr>
          <p:cNvPr id="4" name="Table 3">
            <a:extLst>
              <a:ext uri="{FF2B5EF4-FFF2-40B4-BE49-F238E27FC236}">
                <a16:creationId xmlns:a16="http://schemas.microsoft.com/office/drawing/2014/main" id="{CDC5E6F1-BD1F-AFB6-B284-E936BEF5C82D}"/>
              </a:ext>
            </a:extLst>
          </p:cNvPr>
          <p:cNvGraphicFramePr>
            <a:graphicFrameLocks noGrp="1"/>
          </p:cNvGraphicFramePr>
          <p:nvPr>
            <p:extLst>
              <p:ext uri="{D42A27DB-BD31-4B8C-83A1-F6EECF244321}">
                <p14:modId xmlns:p14="http://schemas.microsoft.com/office/powerpoint/2010/main" val="1839917280"/>
              </p:ext>
            </p:extLst>
          </p:nvPr>
        </p:nvGraphicFramePr>
        <p:xfrm>
          <a:off x="618930" y="4430020"/>
          <a:ext cx="7638663" cy="1112520"/>
        </p:xfrm>
        <a:graphic>
          <a:graphicData uri="http://schemas.openxmlformats.org/drawingml/2006/table">
            <a:tbl>
              <a:tblPr firstRow="1" bandRow="1">
                <a:tableStyleId>{5C22544A-7EE6-4342-B048-85BDC9FD1C3A}</a:tableStyleId>
              </a:tblPr>
              <a:tblGrid>
                <a:gridCol w="4820817">
                  <a:extLst>
                    <a:ext uri="{9D8B030D-6E8A-4147-A177-3AD203B41FA5}">
                      <a16:colId xmlns:a16="http://schemas.microsoft.com/office/drawing/2014/main" val="3443020504"/>
                    </a:ext>
                  </a:extLst>
                </a:gridCol>
                <a:gridCol w="1324947">
                  <a:extLst>
                    <a:ext uri="{9D8B030D-6E8A-4147-A177-3AD203B41FA5}">
                      <a16:colId xmlns:a16="http://schemas.microsoft.com/office/drawing/2014/main" val="1326545180"/>
                    </a:ext>
                  </a:extLst>
                </a:gridCol>
                <a:gridCol w="1492899">
                  <a:extLst>
                    <a:ext uri="{9D8B030D-6E8A-4147-A177-3AD203B41FA5}">
                      <a16:colId xmlns:a16="http://schemas.microsoft.com/office/drawing/2014/main" val="1184841512"/>
                    </a:ext>
                  </a:extLst>
                </a:gridCol>
              </a:tblGrid>
              <a:tr h="370840">
                <a:tc>
                  <a:txBody>
                    <a:bodyPr/>
                    <a:lstStyle/>
                    <a:p>
                      <a:r>
                        <a:rPr lang="it-IT" dirty="0"/>
                        <a:t>Descrizione</a:t>
                      </a:r>
                    </a:p>
                  </a:txBody>
                  <a:tcPr/>
                </a:tc>
                <a:tc>
                  <a:txBody>
                    <a:bodyPr/>
                    <a:lstStyle/>
                    <a:p>
                      <a:pPr algn="ctr"/>
                      <a:r>
                        <a:rPr lang="it-IT" dirty="0"/>
                        <a:t>Dare</a:t>
                      </a:r>
                    </a:p>
                  </a:txBody>
                  <a:tcPr/>
                </a:tc>
                <a:tc>
                  <a:txBody>
                    <a:bodyPr/>
                    <a:lstStyle/>
                    <a:p>
                      <a:pPr algn="ctr"/>
                      <a:r>
                        <a:rPr lang="it-IT" dirty="0"/>
                        <a:t>Avere</a:t>
                      </a:r>
                    </a:p>
                  </a:txBody>
                  <a:tcPr/>
                </a:tc>
                <a:extLst>
                  <a:ext uri="{0D108BD9-81ED-4DB2-BD59-A6C34878D82A}">
                    <a16:rowId xmlns:a16="http://schemas.microsoft.com/office/drawing/2014/main" val="106084318"/>
                  </a:ext>
                </a:extLst>
              </a:tr>
              <a:tr h="370840">
                <a:tc>
                  <a:txBody>
                    <a:bodyPr/>
                    <a:lstStyle/>
                    <a:p>
                      <a:r>
                        <a:rPr lang="it-IT" dirty="0"/>
                        <a:t>Attività per resi attesi (3 x 60)</a:t>
                      </a:r>
                    </a:p>
                  </a:txBody>
                  <a:tcPr/>
                </a:tc>
                <a:tc>
                  <a:txBody>
                    <a:bodyPr/>
                    <a:lstStyle/>
                    <a:p>
                      <a:pPr algn="r"/>
                      <a:r>
                        <a:rPr lang="it-IT" dirty="0"/>
                        <a:t>180</a:t>
                      </a:r>
                    </a:p>
                  </a:txBody>
                  <a:tcPr/>
                </a:tc>
                <a:tc>
                  <a:txBody>
                    <a:bodyPr/>
                    <a:lstStyle/>
                    <a:p>
                      <a:pPr algn="r"/>
                      <a:endParaRPr lang="it-IT" dirty="0"/>
                    </a:p>
                  </a:txBody>
                  <a:tcPr/>
                </a:tc>
                <a:extLst>
                  <a:ext uri="{0D108BD9-81ED-4DB2-BD59-A6C34878D82A}">
                    <a16:rowId xmlns:a16="http://schemas.microsoft.com/office/drawing/2014/main" val="8504293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Costo del venduto (3 x 60)</a:t>
                      </a:r>
                    </a:p>
                  </a:txBody>
                  <a:tcPr/>
                </a:tc>
                <a:tc>
                  <a:txBody>
                    <a:bodyPr/>
                    <a:lstStyle/>
                    <a:p>
                      <a:pPr algn="r"/>
                      <a:endParaRPr lang="it-IT" dirty="0"/>
                    </a:p>
                  </a:txBody>
                  <a:tcPr/>
                </a:tc>
                <a:tc>
                  <a:txBody>
                    <a:bodyPr/>
                    <a:lstStyle/>
                    <a:p>
                      <a:pPr algn="r"/>
                      <a:r>
                        <a:rPr lang="it-IT" dirty="0"/>
                        <a:t>180</a:t>
                      </a:r>
                    </a:p>
                  </a:txBody>
                  <a:tcPr/>
                </a:tc>
                <a:extLst>
                  <a:ext uri="{0D108BD9-81ED-4DB2-BD59-A6C34878D82A}">
                    <a16:rowId xmlns:a16="http://schemas.microsoft.com/office/drawing/2014/main" val="1295364373"/>
                  </a:ext>
                </a:extLst>
              </a:tr>
            </a:tbl>
          </a:graphicData>
        </a:graphic>
      </p:graphicFrame>
    </p:spTree>
    <p:extLst>
      <p:ext uri="{BB962C8B-B14F-4D97-AF65-F5344CB8AC3E}">
        <p14:creationId xmlns:p14="http://schemas.microsoft.com/office/powerpoint/2010/main" val="2966455432"/>
      </p:ext>
    </p:extLst>
  </p:cSld>
  <p:clrMapOvr>
    <a:masterClrMapping/>
  </p:clrMapOvr>
</p:sld>
</file>

<file path=ppt/theme/theme1.xml><?xml version="1.0" encoding="utf-8"?>
<a:theme xmlns:a="http://schemas.openxmlformats.org/drawingml/2006/main" name="Covers e separatori">
  <a:themeElements>
    <a:clrScheme name="ACB 1">
      <a:dk1>
        <a:srgbClr val="1B2849"/>
      </a:dk1>
      <a:lt1>
        <a:srgbClr val="FFFFFF"/>
      </a:lt1>
      <a:dk2>
        <a:srgbClr val="E30613"/>
      </a:dk2>
      <a:lt2>
        <a:srgbClr val="B5C1C7"/>
      </a:lt2>
      <a:accent1>
        <a:srgbClr val="1B2849"/>
      </a:accent1>
      <a:accent2>
        <a:srgbClr val="28AAD1"/>
      </a:accent2>
      <a:accent3>
        <a:srgbClr val="EAEDEF"/>
      </a:accent3>
      <a:accent4>
        <a:srgbClr val="718085"/>
      </a:accent4>
      <a:accent5>
        <a:srgbClr val="F2C0D0"/>
      </a:accent5>
      <a:accent6>
        <a:srgbClr val="2B69AB"/>
      </a:accent6>
      <a:hlink>
        <a:srgbClr val="E30613"/>
      </a:hlink>
      <a:folHlink>
        <a:srgbClr val="B5C1C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1 - Titolo + sottotitolo">
  <a:themeElements>
    <a:clrScheme name="ACB 02">
      <a:dk1>
        <a:srgbClr val="1B2849"/>
      </a:dk1>
      <a:lt1>
        <a:srgbClr val="FFFFFF"/>
      </a:lt1>
      <a:dk2>
        <a:srgbClr val="E30613"/>
      </a:dk2>
      <a:lt2>
        <a:srgbClr val="B5C1C7"/>
      </a:lt2>
      <a:accent1>
        <a:srgbClr val="1B2849"/>
      </a:accent1>
      <a:accent2>
        <a:srgbClr val="28AAD1"/>
      </a:accent2>
      <a:accent3>
        <a:srgbClr val="EAEDEF"/>
      </a:accent3>
      <a:accent4>
        <a:srgbClr val="718085"/>
      </a:accent4>
      <a:accent5>
        <a:srgbClr val="C0DDEF"/>
      </a:accent5>
      <a:accent6>
        <a:srgbClr val="2B69AB"/>
      </a:accent6>
      <a:hlink>
        <a:srgbClr val="E30613"/>
      </a:hlink>
      <a:folHlink>
        <a:srgbClr val="B5C1C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02 - Titolo">
  <a:themeElements>
    <a:clrScheme name="ACB 02">
      <a:dk1>
        <a:srgbClr val="1B2849"/>
      </a:dk1>
      <a:lt1>
        <a:srgbClr val="FFFFFF"/>
      </a:lt1>
      <a:dk2>
        <a:srgbClr val="E30613"/>
      </a:dk2>
      <a:lt2>
        <a:srgbClr val="B5C1C7"/>
      </a:lt2>
      <a:accent1>
        <a:srgbClr val="1B2849"/>
      </a:accent1>
      <a:accent2>
        <a:srgbClr val="28AAD1"/>
      </a:accent2>
      <a:accent3>
        <a:srgbClr val="EAEDEF"/>
      </a:accent3>
      <a:accent4>
        <a:srgbClr val="718085"/>
      </a:accent4>
      <a:accent5>
        <a:srgbClr val="C0DDEF"/>
      </a:accent5>
      <a:accent6>
        <a:srgbClr val="2B69AB"/>
      </a:accent6>
      <a:hlink>
        <a:srgbClr val="E30613"/>
      </a:hlink>
      <a:folHlink>
        <a:srgbClr val="B5C1C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3406</Words>
  <Application>Microsoft Office PowerPoint</Application>
  <PresentationFormat>Presentazione su schermo (4:3)</PresentationFormat>
  <Paragraphs>629</Paragraphs>
  <Slides>36</Slides>
  <Notes>33</Notes>
  <HiddenSlides>0</HiddenSlides>
  <MMClips>0</MMClips>
  <ScaleCrop>false</ScaleCrop>
  <HeadingPairs>
    <vt:vector size="6" baseType="variant">
      <vt:variant>
        <vt:lpstr>Caratteri utilizzati</vt:lpstr>
      </vt:variant>
      <vt:variant>
        <vt:i4>5</vt:i4>
      </vt:variant>
      <vt:variant>
        <vt:lpstr>Tema</vt:lpstr>
      </vt:variant>
      <vt:variant>
        <vt:i4>4</vt:i4>
      </vt:variant>
      <vt:variant>
        <vt:lpstr>Titoli diapositive</vt:lpstr>
      </vt:variant>
      <vt:variant>
        <vt:i4>36</vt:i4>
      </vt:variant>
    </vt:vector>
  </HeadingPairs>
  <TitlesOfParts>
    <vt:vector size="45" baseType="lpstr">
      <vt:lpstr>Arial</vt:lpstr>
      <vt:lpstr>Calibri</vt:lpstr>
      <vt:lpstr>Calibri Light</vt:lpstr>
      <vt:lpstr>Georgia</vt:lpstr>
      <vt:lpstr>Wingdings</vt:lpstr>
      <vt:lpstr>Covers e separatori</vt:lpstr>
      <vt:lpstr>01 - Titolo + sottotitolo</vt:lpstr>
      <vt:lpstr>02 - Titolo</vt:lpstr>
      <vt:lpstr>Personalizza struttura</vt:lpstr>
      <vt:lpstr>Il nuovo principio contabile sui ricavi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Luisa Pagin</cp:lastModifiedBy>
  <cp:revision>472</cp:revision>
  <cp:lastPrinted>2023-06-07T11:52:32Z</cp:lastPrinted>
  <dcterms:created xsi:type="dcterms:W3CDTF">2019-04-08T14:41:39Z</dcterms:created>
  <dcterms:modified xsi:type="dcterms:W3CDTF">2023-11-03T09:39:41Z</dcterms:modified>
</cp:coreProperties>
</file>